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31"/>
  </p:notesMasterIdLst>
  <p:sldIdLst>
    <p:sldId id="256" r:id="rId2"/>
    <p:sldId id="363" r:id="rId3"/>
    <p:sldId id="379" r:id="rId4"/>
    <p:sldId id="369" r:id="rId5"/>
    <p:sldId id="279" r:id="rId6"/>
    <p:sldId id="300" r:id="rId7"/>
    <p:sldId id="303" r:id="rId8"/>
    <p:sldId id="371" r:id="rId9"/>
    <p:sldId id="364" r:id="rId10"/>
    <p:sldId id="368" r:id="rId11"/>
    <p:sldId id="327" r:id="rId12"/>
    <p:sldId id="358" r:id="rId13"/>
    <p:sldId id="359" r:id="rId14"/>
    <p:sldId id="372" r:id="rId15"/>
    <p:sldId id="366" r:id="rId16"/>
    <p:sldId id="375" r:id="rId17"/>
    <p:sldId id="328" r:id="rId18"/>
    <p:sldId id="377" r:id="rId19"/>
    <p:sldId id="373" r:id="rId20"/>
    <p:sldId id="374" r:id="rId21"/>
    <p:sldId id="342" r:id="rId22"/>
    <p:sldId id="346" r:id="rId23"/>
    <p:sldId id="332" r:id="rId24"/>
    <p:sldId id="318" r:id="rId25"/>
    <p:sldId id="297" r:id="rId26"/>
    <p:sldId id="344" r:id="rId27"/>
    <p:sldId id="339" r:id="rId28"/>
    <p:sldId id="341" r:id="rId29"/>
    <p:sldId id="378" r:id="rId30"/>
  </p:sldIdLst>
  <p:sldSz cx="9144000" cy="5143500" type="screen16x9"/>
  <p:notesSz cx="6858000" cy="9144000"/>
  <p:embeddedFontLst>
    <p:embeddedFont>
      <p:font typeface="UGent Panno Text SemiBold" panose="02000706040000040003" pitchFamily="2" charset="0"/>
      <p:bold r:id="rId32"/>
    </p:embeddedFont>
    <p:embeddedFont>
      <p:font typeface="Calibri Light" panose="020F0302020204030204" pitchFamily="34" charset="0"/>
      <p:regular r:id="rId33"/>
      <p:italic r:id="rId34"/>
    </p:embeddedFont>
    <p:embeddedFont>
      <p:font typeface="UGent Panno Text" panose="02000506040000040003" pitchFamily="2" charset="0"/>
      <p:regular r:id="rId35"/>
    </p:embeddedFont>
    <p:embeddedFont>
      <p:font typeface="Calibri"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Presentation" id="{D12B3EAC-5339-492D-A5BA-643968A9E900}">
          <p14:sldIdLst>
            <p14:sldId id="256"/>
            <p14:sldId id="363"/>
            <p14:sldId id="379"/>
            <p14:sldId id="369"/>
            <p14:sldId id="279"/>
            <p14:sldId id="300"/>
            <p14:sldId id="303"/>
            <p14:sldId id="371"/>
            <p14:sldId id="364"/>
            <p14:sldId id="368"/>
            <p14:sldId id="327"/>
            <p14:sldId id="358"/>
            <p14:sldId id="359"/>
            <p14:sldId id="372"/>
            <p14:sldId id="366"/>
            <p14:sldId id="375"/>
            <p14:sldId id="328"/>
            <p14:sldId id="377"/>
            <p14:sldId id="373"/>
            <p14:sldId id="374"/>
            <p14:sldId id="342"/>
            <p14:sldId id="346"/>
            <p14:sldId id="332"/>
            <p14:sldId id="318"/>
            <p14:sldId id="297"/>
          </p14:sldIdLst>
        </p14:section>
        <p14:section name="Additional Slides" id="{1CD69DE1-31DA-45A8-A017-49440714360F}">
          <p14:sldIdLst>
            <p14:sldId id="344"/>
            <p14:sldId id="339"/>
            <p14:sldId id="341"/>
            <p14:sldId id="378"/>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8BD"/>
    <a:srgbClr val="006F7E"/>
    <a:srgbClr val="FF7064"/>
    <a:srgbClr val="37B7BD"/>
    <a:srgbClr val="175FC6"/>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7E9671-C629-471B-B095-529D9C3675CC}" v="409" dt="2019-06-06T13:02:46.6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7" autoAdjust="0"/>
    <p:restoredTop sz="63488" autoAdjust="0"/>
  </p:normalViewPr>
  <p:slideViewPr>
    <p:cSldViewPr snapToGrid="0">
      <p:cViewPr varScale="1">
        <p:scale>
          <a:sx n="92" d="100"/>
          <a:sy n="92" d="100"/>
        </p:scale>
        <p:origin x="2064" y="72"/>
      </p:cViewPr>
      <p:guideLst>
        <p:guide orient="horz" pos="162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arina Cruz" userId="9df83f28-6c48-40ca-8ddc-90a1a3f49b29" providerId="ADAL" clId="{647E9671-C629-471B-B095-529D9C3675CC}"/>
    <pc:docChg chg="undo custSel addSld modSld">
      <pc:chgData name="Catarina Cruz" userId="9df83f28-6c48-40ca-8ddc-90a1a3f49b29" providerId="ADAL" clId="{647E9671-C629-471B-B095-529D9C3675CC}" dt="2019-06-06T13:02:46.621" v="521"/>
      <pc:docMkLst>
        <pc:docMk/>
      </pc:docMkLst>
      <pc:sldChg chg="delSp modSp delAnim">
        <pc:chgData name="Catarina Cruz" userId="9df83f28-6c48-40ca-8ddc-90a1a3f49b29" providerId="ADAL" clId="{647E9671-C629-471B-B095-529D9C3675CC}" dt="2019-06-06T12:26:28.622" v="490" actId="478"/>
        <pc:sldMkLst>
          <pc:docMk/>
          <pc:sldMk cId="4173424113" sldId="363"/>
        </pc:sldMkLst>
        <pc:spChg chg="del">
          <ac:chgData name="Catarina Cruz" userId="9df83f28-6c48-40ca-8ddc-90a1a3f49b29" providerId="ADAL" clId="{647E9671-C629-471B-B095-529D9C3675CC}" dt="2019-06-06T12:26:28.622" v="490" actId="478"/>
          <ac:spMkLst>
            <pc:docMk/>
            <pc:sldMk cId="4173424113" sldId="363"/>
            <ac:spMk id="7" creationId="{00000000-0000-0000-0000-000000000000}"/>
          </ac:spMkLst>
        </pc:spChg>
        <pc:spChg chg="del">
          <ac:chgData name="Catarina Cruz" userId="9df83f28-6c48-40ca-8ddc-90a1a3f49b29" providerId="ADAL" clId="{647E9671-C629-471B-B095-529D9C3675CC}" dt="2019-06-06T12:26:26.669" v="489" actId="478"/>
          <ac:spMkLst>
            <pc:docMk/>
            <pc:sldMk cId="4173424113" sldId="363"/>
            <ac:spMk id="11" creationId="{00000000-0000-0000-0000-000000000000}"/>
          </ac:spMkLst>
        </pc:spChg>
        <pc:spChg chg="del">
          <ac:chgData name="Catarina Cruz" userId="9df83f28-6c48-40ca-8ddc-90a1a3f49b29" providerId="ADAL" clId="{647E9671-C629-471B-B095-529D9C3675CC}" dt="2019-06-06T12:26:26.669" v="489" actId="478"/>
          <ac:spMkLst>
            <pc:docMk/>
            <pc:sldMk cId="4173424113" sldId="363"/>
            <ac:spMk id="12" creationId="{00000000-0000-0000-0000-000000000000}"/>
          </ac:spMkLst>
        </pc:spChg>
        <pc:spChg chg="del">
          <ac:chgData name="Catarina Cruz" userId="9df83f28-6c48-40ca-8ddc-90a1a3f49b29" providerId="ADAL" clId="{647E9671-C629-471B-B095-529D9C3675CC}" dt="2019-06-06T12:26:26.669" v="489" actId="478"/>
          <ac:spMkLst>
            <pc:docMk/>
            <pc:sldMk cId="4173424113" sldId="363"/>
            <ac:spMk id="13" creationId="{00000000-0000-0000-0000-000000000000}"/>
          </ac:spMkLst>
        </pc:spChg>
        <pc:spChg chg="del">
          <ac:chgData name="Catarina Cruz" userId="9df83f28-6c48-40ca-8ddc-90a1a3f49b29" providerId="ADAL" clId="{647E9671-C629-471B-B095-529D9C3675CC}" dt="2019-06-06T12:26:26.669" v="489" actId="478"/>
          <ac:spMkLst>
            <pc:docMk/>
            <pc:sldMk cId="4173424113" sldId="363"/>
            <ac:spMk id="14" creationId="{00000000-0000-0000-0000-000000000000}"/>
          </ac:spMkLst>
        </pc:spChg>
        <pc:spChg chg="del">
          <ac:chgData name="Catarina Cruz" userId="9df83f28-6c48-40ca-8ddc-90a1a3f49b29" providerId="ADAL" clId="{647E9671-C629-471B-B095-529D9C3675CC}" dt="2019-06-06T12:26:26.669" v="489" actId="478"/>
          <ac:spMkLst>
            <pc:docMk/>
            <pc:sldMk cId="4173424113" sldId="363"/>
            <ac:spMk id="16" creationId="{00000000-0000-0000-0000-000000000000}"/>
          </ac:spMkLst>
        </pc:spChg>
        <pc:spChg chg="del">
          <ac:chgData name="Catarina Cruz" userId="9df83f28-6c48-40ca-8ddc-90a1a3f49b29" providerId="ADAL" clId="{647E9671-C629-471B-B095-529D9C3675CC}" dt="2019-06-06T12:26:26.669" v="489" actId="478"/>
          <ac:spMkLst>
            <pc:docMk/>
            <pc:sldMk cId="4173424113" sldId="363"/>
            <ac:spMk id="17" creationId="{00000000-0000-0000-0000-000000000000}"/>
          </ac:spMkLst>
        </pc:spChg>
        <pc:cxnChg chg="del mod">
          <ac:chgData name="Catarina Cruz" userId="9df83f28-6c48-40ca-8ddc-90a1a3f49b29" providerId="ADAL" clId="{647E9671-C629-471B-B095-529D9C3675CC}" dt="2019-06-06T12:26:26.669" v="489" actId="478"/>
          <ac:cxnSpMkLst>
            <pc:docMk/>
            <pc:sldMk cId="4173424113" sldId="363"/>
            <ac:cxnSpMk id="5" creationId="{00000000-0000-0000-0000-000000000000}"/>
          </ac:cxnSpMkLst>
        </pc:cxnChg>
        <pc:cxnChg chg="del mod">
          <ac:chgData name="Catarina Cruz" userId="9df83f28-6c48-40ca-8ddc-90a1a3f49b29" providerId="ADAL" clId="{647E9671-C629-471B-B095-529D9C3675CC}" dt="2019-06-06T12:26:26.669" v="489" actId="478"/>
          <ac:cxnSpMkLst>
            <pc:docMk/>
            <pc:sldMk cId="4173424113" sldId="363"/>
            <ac:cxnSpMk id="15" creationId="{00000000-0000-0000-0000-000000000000}"/>
          </ac:cxnSpMkLst>
        </pc:cxnChg>
        <pc:cxnChg chg="del mod">
          <ac:chgData name="Catarina Cruz" userId="9df83f28-6c48-40ca-8ddc-90a1a3f49b29" providerId="ADAL" clId="{647E9671-C629-471B-B095-529D9C3675CC}" dt="2019-06-06T12:26:26.669" v="489" actId="478"/>
          <ac:cxnSpMkLst>
            <pc:docMk/>
            <pc:sldMk cId="4173424113" sldId="363"/>
            <ac:cxnSpMk id="18" creationId="{00000000-0000-0000-0000-000000000000}"/>
          </ac:cxnSpMkLst>
        </pc:cxnChg>
      </pc:sldChg>
      <pc:sldChg chg="addSp delSp modSp add addAnim delAnim modAnim">
        <pc:chgData name="Catarina Cruz" userId="9df83f28-6c48-40ca-8ddc-90a1a3f49b29" providerId="ADAL" clId="{647E9671-C629-471B-B095-529D9C3675CC}" dt="2019-06-06T13:02:46.621" v="521"/>
        <pc:sldMkLst>
          <pc:docMk/>
          <pc:sldMk cId="2464935678" sldId="379"/>
        </pc:sldMkLst>
        <pc:spChg chg="mod">
          <ac:chgData name="Catarina Cruz" userId="9df83f28-6c48-40ca-8ddc-90a1a3f49b29" providerId="ADAL" clId="{647E9671-C629-471B-B095-529D9C3675CC}" dt="2019-06-06T12:26:16.272" v="488" actId="20577"/>
          <ac:spMkLst>
            <pc:docMk/>
            <pc:sldMk cId="2464935678" sldId="379"/>
            <ac:spMk id="2" creationId="{996E3C55-47C3-4145-8C08-2F681F0B1C50}"/>
          </ac:spMkLst>
        </pc:spChg>
        <pc:spChg chg="add mod">
          <ac:chgData name="Catarina Cruz" userId="9df83f28-6c48-40ca-8ddc-90a1a3f49b29" providerId="ADAL" clId="{647E9671-C629-471B-B095-529D9C3675CC}" dt="2019-06-06T12:27:39.093" v="494" actId="207"/>
          <ac:spMkLst>
            <pc:docMk/>
            <pc:sldMk cId="2464935678" sldId="379"/>
            <ac:spMk id="3" creationId="{1A46D1C2-F961-4A33-A6F5-E69EF95ECAE3}"/>
          </ac:spMkLst>
        </pc:spChg>
        <pc:spChg chg="add del mod">
          <ac:chgData name="Catarina Cruz" userId="9df83f28-6c48-40ca-8ddc-90a1a3f49b29" providerId="ADAL" clId="{647E9671-C629-471B-B095-529D9C3675CC}" dt="2019-06-06T12:12:03.760" v="2"/>
          <ac:spMkLst>
            <pc:docMk/>
            <pc:sldMk cId="2464935678" sldId="379"/>
            <ac:spMk id="4" creationId="{2DF44693-F9DC-4C40-8759-C743395198C5}"/>
          </ac:spMkLst>
        </pc:spChg>
        <pc:spChg chg="add del mod">
          <ac:chgData name="Catarina Cruz" userId="9df83f28-6c48-40ca-8ddc-90a1a3f49b29" providerId="ADAL" clId="{647E9671-C629-471B-B095-529D9C3675CC}" dt="2019-06-06T12:12:08.842" v="4"/>
          <ac:spMkLst>
            <pc:docMk/>
            <pc:sldMk cId="2464935678" sldId="379"/>
            <ac:spMk id="5" creationId="{CA2C5EF9-D026-4EDC-9684-E82866A50AA9}"/>
          </ac:spMkLst>
        </pc:spChg>
        <pc:spChg chg="add del">
          <ac:chgData name="Catarina Cruz" userId="9df83f28-6c48-40ca-8ddc-90a1a3f49b29" providerId="ADAL" clId="{647E9671-C629-471B-B095-529D9C3675CC}" dt="2019-06-06T12:13:01.402" v="11" actId="478"/>
          <ac:spMkLst>
            <pc:docMk/>
            <pc:sldMk cId="2464935678" sldId="379"/>
            <ac:spMk id="8" creationId="{5DF9FCAF-B23C-4CF7-8B67-E1545B4A1495}"/>
          </ac:spMkLst>
        </pc:spChg>
        <pc:spChg chg="add del mod">
          <ac:chgData name="Catarina Cruz" userId="9df83f28-6c48-40ca-8ddc-90a1a3f49b29" providerId="ADAL" clId="{647E9671-C629-471B-B095-529D9C3675CC}" dt="2019-06-06T12:24:59.754" v="337" actId="478"/>
          <ac:spMkLst>
            <pc:docMk/>
            <pc:sldMk cId="2464935678" sldId="379"/>
            <ac:spMk id="9" creationId="{63E73428-E84F-48A7-B617-55328AA47130}"/>
          </ac:spMkLst>
        </pc:spChg>
        <pc:spChg chg="add mod">
          <ac:chgData name="Catarina Cruz" userId="9df83f28-6c48-40ca-8ddc-90a1a3f49b29" providerId="ADAL" clId="{647E9671-C629-471B-B095-529D9C3675CC}" dt="2019-06-06T13:01:17.406" v="498" actId="164"/>
          <ac:spMkLst>
            <pc:docMk/>
            <pc:sldMk cId="2464935678" sldId="379"/>
            <ac:spMk id="10" creationId="{3631D7F2-13F1-4262-821D-8A097907F4A6}"/>
          </ac:spMkLst>
        </pc:spChg>
        <pc:spChg chg="add mod">
          <ac:chgData name="Catarina Cruz" userId="9df83f28-6c48-40ca-8ddc-90a1a3f49b29" providerId="ADAL" clId="{647E9671-C629-471B-B095-529D9C3675CC}" dt="2019-06-06T13:01:13.843" v="497" actId="164"/>
          <ac:spMkLst>
            <pc:docMk/>
            <pc:sldMk cId="2464935678" sldId="379"/>
            <ac:spMk id="11" creationId="{A6CE4753-B516-4CB0-A3B4-A6E28EDFB6AA}"/>
          </ac:spMkLst>
        </pc:spChg>
        <pc:spChg chg="add mod">
          <ac:chgData name="Catarina Cruz" userId="9df83f28-6c48-40ca-8ddc-90a1a3f49b29" providerId="ADAL" clId="{647E9671-C629-471B-B095-529D9C3675CC}" dt="2019-06-06T13:01:17.406" v="498" actId="164"/>
          <ac:spMkLst>
            <pc:docMk/>
            <pc:sldMk cId="2464935678" sldId="379"/>
            <ac:spMk id="12" creationId="{E518F2ED-50F8-4D66-B36E-72EFA52190E2}"/>
          </ac:spMkLst>
        </pc:spChg>
        <pc:spChg chg="add del mod">
          <ac:chgData name="Catarina Cruz" userId="9df83f28-6c48-40ca-8ddc-90a1a3f49b29" providerId="ADAL" clId="{647E9671-C629-471B-B095-529D9C3675CC}" dt="2019-06-06T12:24:58.842" v="336" actId="478"/>
          <ac:spMkLst>
            <pc:docMk/>
            <pc:sldMk cId="2464935678" sldId="379"/>
            <ac:spMk id="15" creationId="{448AA732-D571-4861-AC87-E062B30BE045}"/>
          </ac:spMkLst>
        </pc:spChg>
        <pc:spChg chg="add mod">
          <ac:chgData name="Catarina Cruz" userId="9df83f28-6c48-40ca-8ddc-90a1a3f49b29" providerId="ADAL" clId="{647E9671-C629-471B-B095-529D9C3675CC}" dt="2019-06-06T13:01:21.962" v="499" actId="164"/>
          <ac:spMkLst>
            <pc:docMk/>
            <pc:sldMk cId="2464935678" sldId="379"/>
            <ac:spMk id="16" creationId="{42D1A03B-EEBF-4896-AD8A-D8B0B174F274}"/>
          </ac:spMkLst>
        </pc:spChg>
        <pc:spChg chg="add del mod">
          <ac:chgData name="Catarina Cruz" userId="9df83f28-6c48-40ca-8ddc-90a1a3f49b29" providerId="ADAL" clId="{647E9671-C629-471B-B095-529D9C3675CC}" dt="2019-06-06T12:14:28.109" v="26" actId="478"/>
          <ac:spMkLst>
            <pc:docMk/>
            <pc:sldMk cId="2464935678" sldId="379"/>
            <ac:spMk id="19" creationId="{385EC191-D4D1-4700-8506-59860CE7AB82}"/>
          </ac:spMkLst>
        </pc:spChg>
        <pc:spChg chg="add del mod">
          <ac:chgData name="Catarina Cruz" userId="9df83f28-6c48-40ca-8ddc-90a1a3f49b29" providerId="ADAL" clId="{647E9671-C629-471B-B095-529D9C3675CC}" dt="2019-06-06T12:14:45.541" v="29" actId="478"/>
          <ac:spMkLst>
            <pc:docMk/>
            <pc:sldMk cId="2464935678" sldId="379"/>
            <ac:spMk id="20" creationId="{DE9BBB2E-4C64-481B-9DAC-6AEB2DEDE4DA}"/>
          </ac:spMkLst>
        </pc:spChg>
        <pc:spChg chg="add del mod">
          <ac:chgData name="Catarina Cruz" userId="9df83f28-6c48-40ca-8ddc-90a1a3f49b29" providerId="ADAL" clId="{647E9671-C629-471B-B095-529D9C3675CC}" dt="2019-06-06T12:15:10.679" v="33" actId="478"/>
          <ac:spMkLst>
            <pc:docMk/>
            <pc:sldMk cId="2464935678" sldId="379"/>
            <ac:spMk id="21" creationId="{63328594-936D-4112-8A52-8FB4E77CED39}"/>
          </ac:spMkLst>
        </pc:spChg>
        <pc:spChg chg="add mod ord">
          <ac:chgData name="Catarina Cruz" userId="9df83f28-6c48-40ca-8ddc-90a1a3f49b29" providerId="ADAL" clId="{647E9671-C629-471B-B095-529D9C3675CC}" dt="2019-06-06T13:01:13.843" v="497" actId="164"/>
          <ac:spMkLst>
            <pc:docMk/>
            <pc:sldMk cId="2464935678" sldId="379"/>
            <ac:spMk id="22" creationId="{831A934F-F36E-40F1-80FF-7A3F0F03C744}"/>
          </ac:spMkLst>
        </pc:spChg>
        <pc:spChg chg="add mod ord">
          <ac:chgData name="Catarina Cruz" userId="9df83f28-6c48-40ca-8ddc-90a1a3f49b29" providerId="ADAL" clId="{647E9671-C629-471B-B095-529D9C3675CC}" dt="2019-06-06T13:01:17.406" v="498" actId="164"/>
          <ac:spMkLst>
            <pc:docMk/>
            <pc:sldMk cId="2464935678" sldId="379"/>
            <ac:spMk id="23" creationId="{E6159038-C3E5-4546-89E4-1C3FADE8DCDB}"/>
          </ac:spMkLst>
        </pc:spChg>
        <pc:spChg chg="add mod ord">
          <ac:chgData name="Catarina Cruz" userId="9df83f28-6c48-40ca-8ddc-90a1a3f49b29" providerId="ADAL" clId="{647E9671-C629-471B-B095-529D9C3675CC}" dt="2019-06-06T13:01:21.962" v="499" actId="164"/>
          <ac:spMkLst>
            <pc:docMk/>
            <pc:sldMk cId="2464935678" sldId="379"/>
            <ac:spMk id="24" creationId="{3AE7BB65-9E66-429C-B520-EA6CE417AFF5}"/>
          </ac:spMkLst>
        </pc:spChg>
        <pc:spChg chg="add del mod">
          <ac:chgData name="Catarina Cruz" userId="9df83f28-6c48-40ca-8ddc-90a1a3f49b29" providerId="ADAL" clId="{647E9671-C629-471B-B095-529D9C3675CC}" dt="2019-06-06T12:21:12.431" v="253" actId="478"/>
          <ac:spMkLst>
            <pc:docMk/>
            <pc:sldMk cId="2464935678" sldId="379"/>
            <ac:spMk id="25" creationId="{A223DF74-AA6D-481A-83D0-0A00EF103766}"/>
          </ac:spMkLst>
        </pc:spChg>
        <pc:spChg chg="add mod">
          <ac:chgData name="Catarina Cruz" userId="9df83f28-6c48-40ca-8ddc-90a1a3f49b29" providerId="ADAL" clId="{647E9671-C629-471B-B095-529D9C3675CC}" dt="2019-06-06T13:01:13.843" v="497" actId="164"/>
          <ac:spMkLst>
            <pc:docMk/>
            <pc:sldMk cId="2464935678" sldId="379"/>
            <ac:spMk id="26" creationId="{2C3BEAF4-9CD3-4CB2-A6DF-9D7D7D524F1A}"/>
          </ac:spMkLst>
        </pc:spChg>
        <pc:spChg chg="add mod">
          <ac:chgData name="Catarina Cruz" userId="9df83f28-6c48-40ca-8ddc-90a1a3f49b29" providerId="ADAL" clId="{647E9671-C629-471B-B095-529D9C3675CC}" dt="2019-06-06T13:01:21.962" v="499" actId="164"/>
          <ac:spMkLst>
            <pc:docMk/>
            <pc:sldMk cId="2464935678" sldId="379"/>
            <ac:spMk id="27" creationId="{68A569B9-B87E-4A62-92AE-F242CE15D8BA}"/>
          </ac:spMkLst>
        </pc:spChg>
        <pc:spChg chg="add del">
          <ac:chgData name="Catarina Cruz" userId="9df83f28-6c48-40ca-8ddc-90a1a3f49b29" providerId="ADAL" clId="{647E9671-C629-471B-B095-529D9C3675CC}" dt="2019-06-06T13:01:11.736" v="496"/>
          <ac:spMkLst>
            <pc:docMk/>
            <pc:sldMk cId="2464935678" sldId="379"/>
            <ac:spMk id="31" creationId="{223BFEB9-DA48-4F57-9AA9-2701169C1353}"/>
          </ac:spMkLst>
        </pc:spChg>
        <pc:grpChg chg="add mod">
          <ac:chgData name="Catarina Cruz" userId="9df83f28-6c48-40ca-8ddc-90a1a3f49b29" providerId="ADAL" clId="{647E9671-C629-471B-B095-529D9C3675CC}" dt="2019-06-06T13:01:13.843" v="497" actId="164"/>
          <ac:grpSpMkLst>
            <pc:docMk/>
            <pc:sldMk cId="2464935678" sldId="379"/>
            <ac:grpSpMk id="32" creationId="{1E0BB41E-D5DC-4551-BB20-F6034D137A94}"/>
          </ac:grpSpMkLst>
        </pc:grpChg>
        <pc:grpChg chg="add mod">
          <ac:chgData name="Catarina Cruz" userId="9df83f28-6c48-40ca-8ddc-90a1a3f49b29" providerId="ADAL" clId="{647E9671-C629-471B-B095-529D9C3675CC}" dt="2019-06-06T13:01:17.406" v="498" actId="164"/>
          <ac:grpSpMkLst>
            <pc:docMk/>
            <pc:sldMk cId="2464935678" sldId="379"/>
            <ac:grpSpMk id="33" creationId="{0758791D-8C1D-4C5A-BFCC-F5A5142E5C31}"/>
          </ac:grpSpMkLst>
        </pc:grpChg>
        <pc:grpChg chg="add mod ord">
          <ac:chgData name="Catarina Cruz" userId="9df83f28-6c48-40ca-8ddc-90a1a3f49b29" providerId="ADAL" clId="{647E9671-C629-471B-B095-529D9C3675CC}" dt="2019-06-06T13:02:36.133" v="519" actId="167"/>
          <ac:grpSpMkLst>
            <pc:docMk/>
            <pc:sldMk cId="2464935678" sldId="379"/>
            <ac:grpSpMk id="34" creationId="{B3267324-5962-4AA6-B974-E2DED7348BD6}"/>
          </ac:grpSpMkLst>
        </pc:grpChg>
        <pc:picChg chg="add del mod">
          <ac:chgData name="Catarina Cruz" userId="9df83f28-6c48-40ca-8ddc-90a1a3f49b29" providerId="ADAL" clId="{647E9671-C629-471B-B095-529D9C3675CC}" dt="2019-06-06T12:12:45.294" v="9" actId="478"/>
          <ac:picMkLst>
            <pc:docMk/>
            <pc:sldMk cId="2464935678" sldId="379"/>
            <ac:picMk id="7" creationId="{0B21CF27-3E4B-4BB2-932E-04083722C388}"/>
          </ac:picMkLst>
        </pc:picChg>
        <pc:picChg chg="add">
          <ac:chgData name="Catarina Cruz" userId="9df83f28-6c48-40ca-8ddc-90a1a3f49b29" providerId="ADAL" clId="{647E9671-C629-471B-B095-529D9C3675CC}" dt="2019-06-06T12:26:01.542" v="485"/>
          <ac:picMkLst>
            <pc:docMk/>
            <pc:sldMk cId="2464935678" sldId="379"/>
            <ac:picMk id="28" creationId="{B157D2E3-DCF9-466A-BFD9-B01E3422DACB}"/>
          </ac:picMkLst>
        </pc:picChg>
        <pc:picChg chg="add">
          <ac:chgData name="Catarina Cruz" userId="9df83f28-6c48-40ca-8ddc-90a1a3f49b29" providerId="ADAL" clId="{647E9671-C629-471B-B095-529D9C3675CC}" dt="2019-06-06T12:26:01.542" v="485"/>
          <ac:picMkLst>
            <pc:docMk/>
            <pc:sldMk cId="2464935678" sldId="379"/>
            <ac:picMk id="29" creationId="{F34A7C3B-2641-496D-B2E6-1F8008000980}"/>
          </ac:picMkLst>
        </pc:picChg>
        <pc:picChg chg="add">
          <ac:chgData name="Catarina Cruz" userId="9df83f28-6c48-40ca-8ddc-90a1a3f49b29" providerId="ADAL" clId="{647E9671-C629-471B-B095-529D9C3675CC}" dt="2019-06-06T12:26:01.542" v="485"/>
          <ac:picMkLst>
            <pc:docMk/>
            <pc:sldMk cId="2464935678" sldId="379"/>
            <ac:picMk id="30" creationId="{7ED48547-E921-4E9E-BEDC-93445299FA49}"/>
          </ac:picMkLst>
        </pc:picChg>
        <pc:cxnChg chg="add del mod">
          <ac:chgData name="Catarina Cruz" userId="9df83f28-6c48-40ca-8ddc-90a1a3f49b29" providerId="ADAL" clId="{647E9671-C629-471B-B095-529D9C3675CC}" dt="2019-06-06T12:15:21.414" v="34" actId="478"/>
          <ac:cxnSpMkLst>
            <pc:docMk/>
            <pc:sldMk cId="2464935678" sldId="379"/>
            <ac:cxnSpMk id="13" creationId="{CB6BF806-5D6B-4831-BB92-7AEDDBC33A27}"/>
          </ac:cxnSpMkLst>
        </pc:cxnChg>
        <pc:cxnChg chg="add del mod">
          <ac:chgData name="Catarina Cruz" userId="9df83f28-6c48-40ca-8ddc-90a1a3f49b29" providerId="ADAL" clId="{647E9671-C629-471B-B095-529D9C3675CC}" dt="2019-06-06T12:15:22.447" v="35" actId="478"/>
          <ac:cxnSpMkLst>
            <pc:docMk/>
            <pc:sldMk cId="2464935678" sldId="379"/>
            <ac:cxnSpMk id="14" creationId="{DA3C9F8D-0A2F-4148-AFB4-F38D643ADC7D}"/>
          </ac:cxnSpMkLst>
        </pc:cxnChg>
        <pc:cxnChg chg="add del mod">
          <ac:chgData name="Catarina Cruz" userId="9df83f28-6c48-40ca-8ddc-90a1a3f49b29" providerId="ADAL" clId="{647E9671-C629-471B-B095-529D9C3675CC}" dt="2019-06-06T12:15:23.283" v="36" actId="478"/>
          <ac:cxnSpMkLst>
            <pc:docMk/>
            <pc:sldMk cId="2464935678" sldId="379"/>
            <ac:cxnSpMk id="17" creationId="{9CD8BC06-3281-41AA-8272-0B62CB97BB8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the next minutes, you will learn how a well-known platform (called) Kubernetes,</a:t>
            </a:r>
            <a:r>
              <a:rPr lang="en-US" baseline="0" dirty="0" smtClean="0"/>
              <a:t> a container management platform,</a:t>
            </a:r>
            <a:r>
              <a:rPr lang="en-US" dirty="0" smtClean="0"/>
              <a:t> can be used to properly allocate services for IoT or Smart City environments. Specifically, how we can fine-tune the already available scheduling features in Kubernetes to tailor the provisioning particularly for this kind of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“Over </a:t>
            </a:r>
            <a:r>
              <a:rPr lang="en-US" dirty="0"/>
              <a:t>the last few years, the Internet of Things (IoT) and Smart Cities continued to expand at enormous rates. However, Smart City applications are still far from being a reality. Current Telecommunication networks are facing tremendous challenges to support these new applications. As an answer, Fog Computing has been introduced to deal with the massive growth of connected devices. We decided to evaluate a</a:t>
            </a:r>
            <a:r>
              <a:rPr lang="en-US" baseline="0" dirty="0"/>
              <a:t> well-known </a:t>
            </a:r>
            <a:r>
              <a:rPr lang="en-US" dirty="0"/>
              <a:t>platform, Kubernetes, an open source management platform for containers and see if it can be used for</a:t>
            </a:r>
            <a:r>
              <a:rPr lang="en-US" baseline="0" dirty="0"/>
              <a:t> </a:t>
            </a:r>
            <a:r>
              <a:rPr lang="en-US" dirty="0"/>
              <a:t>IoT services. Then, we realized that Kubernetes Scheduling features could be improved by enabling provisioning decisions based on the network infrastructure. You will learn about this in the next minutes</a:t>
            </a:r>
            <a:r>
              <a:rPr lang="en-US" dirty="0" smtClean="0"/>
              <a:t>.”</a:t>
            </a:r>
            <a:endParaRPr lang="en-US" dirty="0"/>
          </a:p>
          <a:p>
            <a:pPr>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Every pod needing allocation is added to a waiting queue, which is continuously monitored by the KS. If a pod is added to the waiting queue, the KS searches for a suitable node for the</a:t>
            </a:r>
          </a:p>
          <a:p>
            <a:pPr>
              <a:buNone/>
            </a:pPr>
            <a:r>
              <a:rPr lang="en-US" sz="1100" b="0" i="0" u="none" strike="noStrike" kern="1200" baseline="0" dirty="0" smtClean="0">
                <a:solidFill>
                  <a:schemeClr val="tx1"/>
                </a:solidFill>
                <a:latin typeface="+mn-lt"/>
                <a:ea typeface="+mn-ea"/>
                <a:cs typeface="+mn-cs"/>
              </a:rPr>
              <a:t>deployment based on a two step process. The first step is called node filtering, where the KS verifies which nodes are capable of running the pod by applying a set of filters, also known</a:t>
            </a:r>
          </a:p>
          <a:p>
            <a:pPr>
              <a:buNone/>
            </a:pPr>
            <a:r>
              <a:rPr lang="en-US" sz="1100" b="0" i="0" u="none" strike="noStrike" kern="1200" baseline="0" dirty="0" smtClean="0">
                <a:solidFill>
                  <a:schemeClr val="tx1"/>
                </a:solidFill>
                <a:latin typeface="+mn-lt"/>
                <a:ea typeface="+mn-ea"/>
                <a:cs typeface="+mn-cs"/>
              </a:rPr>
              <a:t>as predicates. </a:t>
            </a:r>
          </a:p>
          <a:p>
            <a:pPr>
              <a:buNone/>
            </a:pPr>
            <a:endParaRPr lang="en-US" sz="1100" b="0" i="0" u="none" strike="noStrike" kern="1200" baseline="0" dirty="0" smtClean="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The purpose of filtering is to solely consider nodes meeting all specific requirements of the pod further in the scheduling process. </a:t>
            </a:r>
          </a:p>
          <a:p>
            <a:pPr>
              <a:buNone/>
            </a:pPr>
            <a:endParaRPr lang="en-US" sz="1100" b="0" i="0" u="none" strike="noStrike" kern="1200" baseline="0" dirty="0" smtClean="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The second operation is called node priority calculation, where the KS ranks each remaining node to find the best fit for the pod provisioning based on one or more scheduling algorithms, also called priorities. </a:t>
            </a:r>
          </a:p>
          <a:p>
            <a:pPr>
              <a:buNone/>
            </a:pPr>
            <a:endParaRPr lang="en-US" sz="1100" b="0" i="0" u="none" strike="noStrike" kern="1200" baseline="0" dirty="0" smtClean="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Each algorithm is weighted and each node is scored between 0 and 10. The highest scoring node is chosen to run the pod.</a:t>
            </a:r>
            <a:endParaRPr lang="en-US" dirty="0"/>
          </a:p>
        </p:txBody>
      </p:sp>
    </p:spTree>
    <p:extLst>
      <p:ext uri="{BB962C8B-B14F-4D97-AF65-F5344CB8AC3E}">
        <p14:creationId xmlns:p14="http://schemas.microsoft.com/office/powerpoint/2010/main" val="139397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One of the main strongest points of KS is the fast decision time in the order of </a:t>
            </a:r>
            <a:r>
              <a:rPr lang="en-US" sz="1100" b="0" i="0" u="none" strike="noStrike" kern="1200" baseline="0" dirty="0" err="1" smtClean="0">
                <a:solidFill>
                  <a:schemeClr val="tx1"/>
                </a:solidFill>
                <a:latin typeface="+mn-lt"/>
                <a:ea typeface="+mn-ea"/>
                <a:cs typeface="+mn-cs"/>
              </a:rPr>
              <a:t>ms</a:t>
            </a:r>
            <a:r>
              <a:rPr lang="en-US" sz="1100" b="0" i="0" u="none" strike="noStrike" kern="1200" baseline="0" dirty="0" smtClean="0">
                <a:solidFill>
                  <a:schemeClr val="tx1"/>
                </a:solidFill>
                <a:latin typeface="+mn-lt"/>
                <a:ea typeface="+mn-ea"/>
                <a:cs typeface="+mn-cs"/>
              </a:rPr>
              <a:t> (as I will shown further in my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KS is also easily extensible in case someone would like to make scheduling decisions on a specific rule/algorithm not yet present in the 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BUT Although KS </a:t>
            </a:r>
            <a:r>
              <a:rPr lang="en-US" sz="1100" b="0" i="0" u="none" strike="noStrike" kern="1200" baseline="0" dirty="0">
                <a:solidFill>
                  <a:schemeClr val="tx1"/>
                </a:solidFill>
                <a:latin typeface="+mn-lt"/>
                <a:ea typeface="+mn-ea"/>
                <a:cs typeface="+mn-cs"/>
              </a:rPr>
              <a:t>provides flexible and powerful features, the metrics applied in the decision making process are rather limited. Only CPU and RAM usage rates are considered in the service </a:t>
            </a:r>
            <a:r>
              <a:rPr lang="en-US" sz="1100" b="0" i="0" u="none" strike="noStrike" kern="1200" baseline="0" dirty="0" smtClean="0">
                <a:solidFill>
                  <a:schemeClr val="tx1"/>
                </a:solidFill>
                <a:latin typeface="+mn-lt"/>
                <a:ea typeface="+mn-ea"/>
                <a:cs typeface="+mn-cs"/>
              </a:rPr>
              <a:t>scheduling.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When IoT or Smart City environments are considered, latency and bandwidth are highly challenging constraints.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For example, bandwidth limitations may cause network congestion and even service disruptions, which could eventually lead to service interruptions while latency thresholds if exceeded can lead to unstable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Therefore, for these kind of services, it is crucial to provide a </a:t>
            </a:r>
            <a:r>
              <a:rPr lang="en-US" sz="1100" dirty="0" smtClean="0">
                <a:latin typeface="UGent Panno Text" panose="02000506040000040003" pitchFamily="2" charset="0"/>
              </a:rPr>
              <a:t>provisioning approach considering multiple factors, such as the applications’ specific requirements (CPU and memory), the state of the infrastructure (hardware and software), the network status (link bandwidth and latency), among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a:buNone/>
            </a:pPr>
            <a:r>
              <a:rPr lang="en-US" dirty="0" smtClean="0"/>
              <a:t>Kubernetes </a:t>
            </a:r>
            <a:r>
              <a:rPr lang="en-US" dirty="0" err="1" smtClean="0"/>
              <a:t>QoS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i="1" kern="1200" dirty="0" smtClean="0">
                <a:solidFill>
                  <a:schemeClr val="tx1"/>
                </a:solidFill>
                <a:effectLst/>
                <a:latin typeface="+mn-lt"/>
                <a:ea typeface="+mn-ea"/>
                <a:cs typeface="+mn-cs"/>
              </a:rPr>
              <a:t>“API-responsiveness</a:t>
            </a:r>
            <a:r>
              <a:rPr lang="en-US" sz="1100" kern="1200" dirty="0" smtClean="0">
                <a:solidFill>
                  <a:schemeClr val="tx1"/>
                </a:solidFill>
                <a:effectLst/>
                <a:latin typeface="+mn-lt"/>
                <a:ea typeface="+mn-ea"/>
                <a:cs typeface="+mn-cs"/>
              </a:rPr>
              <a:t>: 99% of all our API calls return in less than 1 second”</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i="1" kern="1200" dirty="0" smtClean="0">
                <a:solidFill>
                  <a:schemeClr val="tx1"/>
                </a:solidFill>
                <a:effectLst/>
                <a:latin typeface="+mn-lt"/>
                <a:ea typeface="+mn-ea"/>
                <a:cs typeface="+mn-cs"/>
              </a:rPr>
              <a:t>“Pod startup time</a:t>
            </a:r>
            <a:r>
              <a:rPr lang="en-US" sz="1100" kern="1200" dirty="0" smtClean="0">
                <a:solidFill>
                  <a:schemeClr val="tx1"/>
                </a:solidFill>
                <a:effectLst/>
                <a:latin typeface="+mn-lt"/>
                <a:ea typeface="+mn-ea"/>
                <a:cs typeface="+mn-cs"/>
              </a:rPr>
              <a:t>: 99% of pods (with pre-pulled images) start within 5 seconds.</a:t>
            </a:r>
            <a:r>
              <a:rPr lang="en-US" dirty="0" smtClean="0"/>
              <a:t> “</a:t>
            </a:r>
            <a:endParaRPr lang="en-US" sz="1100" b="0" i="0" u="none" strike="noStrike" kern="1200" baseline="0" dirty="0" smtClean="0">
              <a:solidFill>
                <a:schemeClr val="tx1"/>
              </a:solidFill>
              <a:latin typeface="+mn-lt"/>
              <a:ea typeface="+mn-ea"/>
              <a:cs typeface="+mn-cs"/>
            </a:endParaRPr>
          </a:p>
          <a:p>
            <a:pPr>
              <a:buNone/>
            </a:pPr>
            <a:endParaRPr lang="en-US" dirty="0"/>
          </a:p>
        </p:txBody>
      </p:sp>
    </p:spTree>
    <p:extLst>
      <p:ext uri="{BB962C8B-B14F-4D97-AF65-F5344CB8AC3E}">
        <p14:creationId xmlns:p14="http://schemas.microsoft.com/office/powerpoint/2010/main" val="336394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z="1100" dirty="0" smtClean="0">
                <a:latin typeface="UGent Panno Text" panose="02000506040000040003" pitchFamily="2" charset="0"/>
              </a:rPr>
              <a:t>In this paper,</a:t>
            </a:r>
            <a:r>
              <a:rPr lang="en-US" sz="1100" baseline="0" dirty="0" smtClean="0">
                <a:latin typeface="UGent Panno Text" panose="02000506040000040003" pitchFamily="2" charset="0"/>
              </a:rPr>
              <a:t> we </a:t>
            </a:r>
            <a:r>
              <a:rPr lang="en-US" sz="1100" dirty="0" smtClean="0">
                <a:latin typeface="UGent Panno Text" panose="02000506040000040003" pitchFamily="2" charset="0"/>
              </a:rPr>
              <a:t>proposed a network-aware scheduling extension to Kubernetes, which provides service provisioning decisions based on up-to-date information about the current status of the network infrastructure.</a:t>
            </a:r>
          </a:p>
          <a:p>
            <a:pPr>
              <a:buNone/>
            </a:pPr>
            <a:endParaRPr lang="en-US" sz="1100" dirty="0" smtClean="0">
              <a:latin typeface="UGent Panno Text" panose="02000506040000040003" pitchFamily="2" charset="0"/>
            </a:endParaRPr>
          </a:p>
          <a:p>
            <a:pPr>
              <a:buNone/>
            </a:pPr>
            <a:r>
              <a:rPr lang="en-US" sz="1100" dirty="0" smtClean="0">
                <a:latin typeface="UGent Panno Text" panose="02000506040000040003" pitchFamily="2" charset="0"/>
              </a:rPr>
              <a:t>Our Network-Aware </a:t>
            </a:r>
            <a:r>
              <a:rPr lang="en-US" sz="1100" dirty="0">
                <a:latin typeface="UGent Panno Text" panose="02000506040000040003" pitchFamily="2" charset="0"/>
              </a:rPr>
              <a:t>Scheduler (NAS) is implemented by </a:t>
            </a:r>
            <a:r>
              <a:rPr lang="en-US" sz="1100" b="0" i="0" u="none" strike="noStrike" kern="1200" baseline="0" dirty="0" smtClean="0">
                <a:solidFill>
                  <a:schemeClr val="tx1"/>
                </a:solidFill>
                <a:latin typeface="+mn-lt"/>
                <a:ea typeface="+mn-ea"/>
                <a:cs typeface="+mn-cs"/>
              </a:rPr>
              <a:t>creating an “extender” process that the default KS calls out as a final step when making scheduling decisions. This extension approach is particularly suitable for use cases where scheduling decisions need to be made on resources not directly managed by the standard KS, which is exactly our case, since information on the current status of the network infrastructure is not available throughout the default scheduling process (KS).</a:t>
            </a:r>
            <a:endParaRPr lang="en-US" sz="1100" dirty="0" smtClean="0">
              <a:latin typeface="UGent Panno Text" panose="02000506040000040003" pitchFamily="2" charset="0"/>
            </a:endParaRPr>
          </a:p>
          <a:p>
            <a:pPr>
              <a:buNone/>
            </a:pPr>
            <a:endParaRPr lang="en-US" sz="1100" dirty="0" smtClean="0">
              <a:latin typeface="UGent Panno Text" panose="0200050604000004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latin typeface="UGent Panno Text" panose="02000506040000040003" pitchFamily="2" charset="0"/>
              </a:rPr>
              <a:t>We extended KS through the filter endpoint. The arguments passed on to the Filter endpoint consist of the set of nodes already filtered by KS and the given pod.</a:t>
            </a:r>
          </a:p>
          <a:p>
            <a:pPr>
              <a:buNone/>
            </a:pPr>
            <a:endParaRPr lang="en-US" sz="1100" dirty="0" smtClean="0">
              <a:latin typeface="UGent Panno Text" panose="02000506040000040003" pitchFamily="2" charset="0"/>
            </a:endParaRPr>
          </a:p>
          <a:p>
            <a:pPr>
              <a:buNone/>
            </a:pPr>
            <a:r>
              <a:rPr lang="en-US" sz="1100" dirty="0" smtClean="0">
                <a:latin typeface="UGent Panno Text" panose="02000506040000040003" pitchFamily="2" charset="0"/>
              </a:rPr>
              <a:t>The </a:t>
            </a:r>
            <a:r>
              <a:rPr lang="en-US" sz="1100" dirty="0">
                <a:latin typeface="UGent Panno Text" panose="02000506040000040003" pitchFamily="2" charset="0"/>
              </a:rPr>
              <a:t>NAS makes use of </a:t>
            </a:r>
            <a:r>
              <a:rPr lang="en-US" sz="1100" dirty="0" smtClean="0">
                <a:latin typeface="UGent Panno Text" panose="02000506040000040003" pitchFamily="2" charset="0"/>
              </a:rPr>
              <a:t>strategically </a:t>
            </a:r>
            <a:r>
              <a:rPr lang="en-US" sz="1100" dirty="0">
                <a:latin typeface="UGent Panno Text" panose="02000506040000040003" pitchFamily="2" charset="0"/>
              </a:rPr>
              <a:t>placed RTT labels to decide where it is suitable to deploy a specific service based on the target location specified on the pod configuration file. </a:t>
            </a:r>
            <a:endParaRPr lang="en-US" sz="1100" dirty="0" smtClean="0">
              <a:latin typeface="UGent Panno Text" panose="0200050604000004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latin typeface="UGent Panno Text" panose="0200050604000004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latin typeface="UGent Panno Text" panose="02000506040000040003" pitchFamily="2" charset="0"/>
              </a:rPr>
              <a:t>Round Trip Time (RTT) values are assigned to each node as a label so that delay constraints can be considered in the scheduling process. Furthermore, the available bandwidth</a:t>
            </a:r>
            <a:r>
              <a:rPr lang="en-US" sz="1100" baseline="0" dirty="0" smtClean="0">
                <a:latin typeface="UGent Panno Text" panose="02000506040000040003" pitchFamily="2" charset="0"/>
              </a:rPr>
              <a:t> on each node is also assigned as a label.</a:t>
            </a:r>
            <a:endParaRPr lang="en-US" sz="1100" dirty="0" smtClean="0">
              <a:latin typeface="UGent Panno Text" panose="02000506040000040003" pitchFamily="2" charset="0"/>
            </a:endParaRPr>
          </a:p>
          <a:p>
            <a:pPr>
              <a:buNone/>
            </a:pPr>
            <a:endParaRPr lang="en-US" sz="1100" dirty="0" smtClean="0">
              <a:latin typeface="UGent Panno Text" panose="02000506040000040003" pitchFamily="2" charset="0"/>
            </a:endParaRPr>
          </a:p>
          <a:p>
            <a:pPr>
              <a:buNone/>
            </a:pPr>
            <a:r>
              <a:rPr lang="en-US" sz="1100" dirty="0" smtClean="0">
                <a:latin typeface="UGent Panno Text" panose="02000506040000040003" pitchFamily="2" charset="0"/>
              </a:rPr>
              <a:t>The </a:t>
            </a:r>
            <a:r>
              <a:rPr lang="en-US" sz="1100" dirty="0">
                <a:latin typeface="UGent Panno Text" panose="02000506040000040003" pitchFamily="2" charset="0"/>
              </a:rPr>
              <a:t>node selection is based on the minimization of the RTT depending on the target location for the service after the completion of the filtering step. </a:t>
            </a:r>
            <a:endParaRPr lang="en-US" sz="1100" dirty="0" smtClean="0">
              <a:latin typeface="UGent Panno Text" panose="02000506040000040003" pitchFamily="2" charset="0"/>
            </a:endParaRPr>
          </a:p>
          <a:p>
            <a:pPr>
              <a:buNone/>
            </a:pPr>
            <a:endParaRPr lang="en-US" sz="1100" dirty="0" smtClean="0">
              <a:latin typeface="UGent Panno Text" panose="02000506040000040003" pitchFamily="2" charset="0"/>
            </a:endParaRPr>
          </a:p>
          <a:p>
            <a:pPr>
              <a:buNone/>
            </a:pPr>
            <a:r>
              <a:rPr lang="en-US" sz="1100" dirty="0" smtClean="0">
                <a:latin typeface="UGent Panno Text" panose="02000506040000040003" pitchFamily="2" charset="0"/>
              </a:rPr>
              <a:t>Additionally</a:t>
            </a:r>
            <a:r>
              <a:rPr lang="en-US" sz="1100" dirty="0">
                <a:latin typeface="UGent Panno Text" panose="02000506040000040003" pitchFamily="2" charset="0"/>
              </a:rPr>
              <a:t>, in terms of bandwidth, NAS checks if the best candidate node has enough bandwidth to support the given service based on the bandwidth requirement </a:t>
            </a:r>
            <a:r>
              <a:rPr lang="en-US" sz="1100" dirty="0" smtClean="0">
                <a:latin typeface="UGent Panno Text" panose="02000506040000040003" pitchFamily="2" charset="0"/>
              </a:rPr>
              <a:t>specified in the</a:t>
            </a:r>
            <a:r>
              <a:rPr lang="en-US" sz="1100" baseline="0" dirty="0" smtClean="0">
                <a:latin typeface="UGent Panno Text" panose="02000506040000040003" pitchFamily="2" charset="0"/>
              </a:rPr>
              <a:t> pod conf. file and on the available bandwidth </a:t>
            </a:r>
            <a:r>
              <a:rPr lang="en-US" sz="1100" dirty="0" smtClean="0">
                <a:latin typeface="UGent Panno Text" panose="02000506040000040003" pitchFamily="2" charset="0"/>
              </a:rPr>
              <a:t>label</a:t>
            </a:r>
            <a:r>
              <a:rPr lang="en-US" sz="1100" dirty="0">
                <a:latin typeface="UGent Panno Text" panose="02000506040000040003" pitchFamily="2" charset="0"/>
              </a:rPr>
              <a:t>. </a:t>
            </a:r>
            <a:r>
              <a:rPr lang="en-US" sz="1100" dirty="0" smtClean="0">
                <a:latin typeface="UGent Panno Text" panose="02000506040000040003" pitchFamily="2" charset="0"/>
              </a:rPr>
              <a:t>After </a:t>
            </a:r>
            <a:r>
              <a:rPr lang="en-US" sz="1100" dirty="0">
                <a:latin typeface="UGent Panno Text" panose="02000506040000040003" pitchFamily="2" charset="0"/>
              </a:rPr>
              <a:t>completion of</a:t>
            </a:r>
            <a:r>
              <a:rPr lang="en-US" sz="1100" baseline="0" dirty="0">
                <a:latin typeface="UGent Panno Text" panose="02000506040000040003" pitchFamily="2" charset="0"/>
              </a:rPr>
              <a:t> </a:t>
            </a:r>
            <a:r>
              <a:rPr lang="en-US" sz="1100" dirty="0">
                <a:latin typeface="UGent Panno Text" panose="02000506040000040003" pitchFamily="2" charset="0"/>
              </a:rPr>
              <a:t>the scheduling request, the available bandwidth is updated on</a:t>
            </a:r>
            <a:r>
              <a:rPr lang="en-US" sz="1100" baseline="0" dirty="0">
                <a:latin typeface="UGent Panno Text" panose="02000506040000040003" pitchFamily="2" charset="0"/>
              </a:rPr>
              <a:t> </a:t>
            </a:r>
            <a:r>
              <a:rPr lang="en-US" sz="1100" dirty="0">
                <a:latin typeface="UGent Panno Text" panose="02000506040000040003" pitchFamily="2" charset="0"/>
              </a:rPr>
              <a:t>the correspondent node label</a:t>
            </a:r>
            <a:r>
              <a:rPr lang="en-US" sz="1100" dirty="0" smtClean="0">
                <a:latin typeface="UGent Panno Text" panose="02000506040000040003"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latin typeface="UGent Panno Text" panose="02000506040000040003" pitchFamily="2" charset="0"/>
            </a:endParaRPr>
          </a:p>
          <a:p>
            <a:pPr>
              <a:buNone/>
            </a:pPr>
            <a:endParaRPr lang="en-US" sz="1100" dirty="0" smtClean="0">
              <a:latin typeface="UGent Panno Text" panose="02000506040000040003" pitchFamily="2" charset="0"/>
            </a:endParaRPr>
          </a:p>
          <a:p>
            <a:pPr>
              <a:buNone/>
            </a:pPr>
            <a:endParaRPr lang="en-US" dirty="0"/>
          </a:p>
        </p:txBody>
      </p:sp>
    </p:spTree>
    <p:extLst>
      <p:ext uri="{BB962C8B-B14F-4D97-AF65-F5344CB8AC3E}">
        <p14:creationId xmlns:p14="http://schemas.microsoft.com/office/powerpoint/2010/main" val="1560841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The policies of our scheduler</a:t>
            </a:r>
            <a:r>
              <a:rPr lang="en-US" baseline="0" dirty="0" smtClean="0"/>
              <a:t> are specified in a conf. file.</a:t>
            </a:r>
          </a:p>
          <a:p>
            <a:pPr>
              <a:buNone/>
            </a:pPr>
            <a:endParaRPr lang="en-US" baseline="0" dirty="0" smtClean="0"/>
          </a:p>
          <a:p>
            <a:pPr>
              <a:buNone/>
            </a:pPr>
            <a:r>
              <a:rPr lang="en-US" baseline="0" dirty="0" smtClean="0"/>
              <a:t>We defined the predicates used by the KS to filter the nodes.</a:t>
            </a:r>
          </a:p>
          <a:p>
            <a:pPr>
              <a:buNone/>
            </a:pPr>
            <a:endParaRPr lang="en-US" dirty="0" smtClean="0"/>
          </a:p>
          <a:p>
            <a:pPr>
              <a:buNone/>
            </a:pPr>
            <a:r>
              <a:rPr lang="en-US" dirty="0" smtClean="0"/>
              <a:t>We define where the KS needs to call out</a:t>
            </a:r>
            <a:r>
              <a:rPr lang="en-US" baseline="0" dirty="0" smtClean="0"/>
              <a:t> our extender process.</a:t>
            </a:r>
            <a:endParaRPr lang="en-US" dirty="0"/>
          </a:p>
        </p:txBody>
      </p:sp>
    </p:spTree>
    <p:extLst>
      <p:ext uri="{BB962C8B-B14F-4D97-AF65-F5344CB8AC3E}">
        <p14:creationId xmlns:p14="http://schemas.microsoft.com/office/powerpoint/2010/main" val="859106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The deployment of our scheduler is also specified in a conf. file.</a:t>
            </a:r>
          </a:p>
          <a:p>
            <a:pPr>
              <a:buNone/>
            </a:pPr>
            <a:endParaRPr lang="en-US" dirty="0" smtClean="0"/>
          </a:p>
          <a:p>
            <a:pPr>
              <a:buNone/>
            </a:pPr>
            <a:r>
              <a:rPr lang="en-US" dirty="0" smtClean="0"/>
              <a:t>As</a:t>
            </a:r>
            <a:r>
              <a:rPr lang="en-US" baseline="0" dirty="0" smtClean="0"/>
              <a:t> can be seen, the pod is composed by two containers: the extender and the NAS. </a:t>
            </a:r>
          </a:p>
          <a:p>
            <a:pPr>
              <a:buNone/>
            </a:pPr>
            <a:endParaRPr lang="en-US" baseline="0" dirty="0" smtClean="0"/>
          </a:p>
          <a:p>
            <a:pPr>
              <a:buNone/>
            </a:pPr>
            <a:r>
              <a:rPr lang="en-US" baseline="0" dirty="0" smtClean="0"/>
              <a:t>The extender is responsible for performing the proposed scheduling decision while the NAS is in fact the actual KS </a:t>
            </a:r>
            <a:endParaRPr lang="en-US" dirty="0"/>
          </a:p>
        </p:txBody>
      </p:sp>
    </p:spTree>
    <p:extLst>
      <p:ext uri="{BB962C8B-B14F-4D97-AF65-F5344CB8AC3E}">
        <p14:creationId xmlns:p14="http://schemas.microsoft.com/office/powerpoint/2010/main" val="2188877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Now, I will talk</a:t>
            </a:r>
            <a:r>
              <a:rPr lang="en-US" baseline="0" dirty="0" smtClean="0"/>
              <a:t> about the evaluation approach that we followed and the results that we obtained.</a:t>
            </a:r>
          </a:p>
          <a:p>
            <a:pPr>
              <a:buNone/>
            </a:pPr>
            <a:endParaRPr lang="en-US" baseline="0" dirty="0" smtClean="0"/>
          </a:p>
          <a:p>
            <a:pPr>
              <a:buNone/>
            </a:pPr>
            <a:endParaRPr lang="en-US" dirty="0"/>
          </a:p>
        </p:txBody>
      </p:sp>
    </p:spTree>
    <p:extLst>
      <p:ext uri="{BB962C8B-B14F-4D97-AF65-F5344CB8AC3E}">
        <p14:creationId xmlns:p14="http://schemas.microsoft.com/office/powerpoint/2010/main" val="965876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First,</a:t>
            </a:r>
            <a:r>
              <a:rPr lang="en-US" baseline="0" dirty="0" smtClean="0"/>
              <a:t> about the evaluation approach…</a:t>
            </a:r>
            <a:endParaRPr lang="en-US" dirty="0"/>
          </a:p>
        </p:txBody>
      </p:sp>
    </p:spTree>
    <p:extLst>
      <p:ext uri="{BB962C8B-B14F-4D97-AF65-F5344CB8AC3E}">
        <p14:creationId xmlns:p14="http://schemas.microsoft.com/office/powerpoint/2010/main" val="19063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Our testbed</a:t>
            </a:r>
            <a:r>
              <a:rPr lang="en-US" baseline="0" dirty="0" smtClean="0"/>
              <a:t> infrastructure was composed by a Kubernetes cluster with 15 Nodes (1 Master, 14 Worker Nodes)</a:t>
            </a:r>
          </a:p>
          <a:p>
            <a:pPr>
              <a:buNone/>
            </a:pPr>
            <a:endParaRPr lang="en-US" baseline="0" dirty="0" smtClean="0"/>
          </a:p>
          <a:p>
            <a:pPr>
              <a:buNone/>
            </a:pPr>
            <a:r>
              <a:rPr lang="en-US" baseline="0" dirty="0" smtClean="0"/>
              <a:t>Nodes were assigned several labels. For instance, RTT labels depending on the locations. For example, for worker 1…</a:t>
            </a:r>
          </a:p>
          <a:p>
            <a:pPr>
              <a:buNone/>
            </a:pPr>
            <a:endParaRPr lang="en-US" baseline="0" dirty="0" smtClean="0"/>
          </a:p>
          <a:p>
            <a:pPr>
              <a:buNone/>
            </a:pPr>
            <a:r>
              <a:rPr lang="en-US" baseline="0" dirty="0" smtClean="0"/>
              <a:t>A label is also used for the av. Band. On the node to keep track of the allocated band. …</a:t>
            </a:r>
          </a:p>
          <a:p>
            <a:pPr>
              <a:buNone/>
            </a:pPr>
            <a:endParaRPr lang="en-US" baseline="0" dirty="0" smtClean="0"/>
          </a:p>
          <a:p>
            <a:pPr>
              <a:buNone/>
            </a:pPr>
            <a:endParaRPr lang="en-US" dirty="0"/>
          </a:p>
        </p:txBody>
      </p:sp>
    </p:spTree>
    <p:extLst>
      <p:ext uri="{BB962C8B-B14F-4D97-AF65-F5344CB8AC3E}">
        <p14:creationId xmlns:p14="http://schemas.microsoft.com/office/powerpoint/2010/main" val="2197168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z="1100" b="0" i="0" u="none" strike="noStrike" kern="1200" baseline="0" dirty="0" smtClean="0">
                <a:solidFill>
                  <a:schemeClr val="tx1"/>
                </a:solidFill>
                <a:latin typeface="+mn-lt"/>
                <a:ea typeface="+mn-ea"/>
                <a:cs typeface="+mn-cs"/>
              </a:rPr>
              <a:t>4 services were used to evaluate our scheduler. In terms of deployment properties:</a:t>
            </a:r>
          </a:p>
          <a:p>
            <a:pPr>
              <a:buNone/>
            </a:pPr>
            <a:endParaRPr lang="en-US" sz="1100" b="0" i="0" u="none" strike="noStrike" kern="1200" baseline="0" dirty="0" smtClean="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The number of service instances is defined by the replication factor;</a:t>
            </a:r>
          </a:p>
          <a:p>
            <a:pPr>
              <a:buNone/>
            </a:pPr>
            <a:r>
              <a:rPr lang="en-US" sz="1100" b="0" i="0" u="none" strike="noStrike" kern="1200" baseline="0" dirty="0" smtClean="0">
                <a:solidFill>
                  <a:schemeClr val="tx1"/>
                </a:solidFill>
                <a:latin typeface="+mn-lt"/>
                <a:ea typeface="+mn-ea"/>
                <a:cs typeface="+mn-cs"/>
              </a:rPr>
              <a:t>The service desired location is expressed by the target location;</a:t>
            </a:r>
          </a:p>
          <a:p>
            <a:pPr>
              <a:buNone/>
            </a:pPr>
            <a:r>
              <a:rPr lang="en-US" sz="1100" b="0" i="0" u="none" strike="noStrike" kern="1200" baseline="0" dirty="0" smtClean="0">
                <a:solidFill>
                  <a:schemeClr val="tx1"/>
                </a:solidFill>
                <a:latin typeface="+mn-lt"/>
                <a:ea typeface="+mn-ea"/>
                <a:cs typeface="+mn-cs"/>
              </a:rPr>
              <a:t>The min. band. defines the min. band. needed for the proper service operation. </a:t>
            </a:r>
          </a:p>
          <a:p>
            <a:pPr>
              <a:buNone/>
            </a:pPr>
            <a:r>
              <a:rPr lang="en-US" sz="1100" b="0" i="0" u="none" strike="noStrike" kern="1200" baseline="0" dirty="0" smtClean="0">
                <a:solidFill>
                  <a:schemeClr val="tx1"/>
                </a:solidFill>
                <a:latin typeface="+mn-lt"/>
                <a:ea typeface="+mn-ea"/>
                <a:cs typeface="+mn-cs"/>
              </a:rPr>
              <a:t>Then, resource requests and limits are defined in terms of CPU &amp; RAM;</a:t>
            </a:r>
          </a:p>
          <a:p>
            <a:pPr>
              <a:buNone/>
            </a:pPr>
            <a:endParaRPr lang="en-US" sz="1100" b="0" i="0" u="none" strike="noStrike" kern="1200" baseline="0" dirty="0" smtClean="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A pod </a:t>
            </a:r>
            <a:r>
              <a:rPr lang="en-US" sz="1100" b="0" i="0" u="none" strike="noStrike" kern="1200" baseline="0" dirty="0">
                <a:solidFill>
                  <a:schemeClr val="tx1"/>
                </a:solidFill>
                <a:latin typeface="+mn-lt"/>
                <a:ea typeface="+mn-ea"/>
                <a:cs typeface="+mn-cs"/>
              </a:rPr>
              <a:t>anti-affinity rule </a:t>
            </a:r>
            <a:r>
              <a:rPr lang="en-US" sz="1100" b="0" i="0" u="none" strike="noStrike" kern="1200" baseline="0" dirty="0" smtClean="0">
                <a:solidFill>
                  <a:schemeClr val="tx1"/>
                </a:solidFill>
                <a:latin typeface="+mn-lt"/>
                <a:ea typeface="+mn-ea"/>
                <a:cs typeface="+mn-cs"/>
              </a:rPr>
              <a:t>was also </a:t>
            </a:r>
            <a:r>
              <a:rPr lang="en-US" sz="1100" b="0" i="0" u="none" strike="noStrike" kern="1200" baseline="0" dirty="0">
                <a:solidFill>
                  <a:schemeClr val="tx1"/>
                </a:solidFill>
                <a:latin typeface="+mn-lt"/>
                <a:ea typeface="+mn-ea"/>
                <a:cs typeface="+mn-cs"/>
              </a:rPr>
              <a:t>added to each service so that pods belonging to the same service are not deployed together, meaning that a node can only allocate one instance of a certain pod.</a:t>
            </a:r>
            <a:endParaRPr lang="en-US" dirty="0"/>
          </a:p>
        </p:txBody>
      </p:sp>
    </p:spTree>
    <p:extLst>
      <p:ext uri="{BB962C8B-B14F-4D97-AF65-F5344CB8AC3E}">
        <p14:creationId xmlns:p14="http://schemas.microsoft.com/office/powerpoint/2010/main" val="1312137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All these service requirements need to be</a:t>
            </a:r>
            <a:r>
              <a:rPr lang="en-US" baseline="0" dirty="0" smtClean="0"/>
              <a:t> specified in the pod conf. file:</a:t>
            </a:r>
          </a:p>
          <a:p>
            <a:pPr>
              <a:buNone/>
            </a:pPr>
            <a:endParaRPr lang="en-US" baseline="0" dirty="0" smtClean="0"/>
          </a:p>
          <a:p>
            <a:pPr>
              <a:buNone/>
            </a:pPr>
            <a:r>
              <a:rPr lang="en-US" baseline="0" dirty="0" smtClean="0"/>
              <a:t>Replication Factor;</a:t>
            </a:r>
          </a:p>
          <a:p>
            <a:pPr>
              <a:buNone/>
            </a:pPr>
            <a:r>
              <a:rPr lang="en-US" baseline="0" dirty="0" smtClean="0"/>
              <a:t>Target Location;</a:t>
            </a:r>
          </a:p>
          <a:p>
            <a:pPr>
              <a:buNone/>
            </a:pPr>
            <a:r>
              <a:rPr lang="en-US" baseline="0" dirty="0" smtClean="0"/>
              <a:t>Min Band;</a:t>
            </a:r>
          </a:p>
          <a:p>
            <a:pPr>
              <a:buNone/>
            </a:pPr>
            <a:r>
              <a:rPr lang="en-US" baseline="0" dirty="0" smtClean="0"/>
              <a:t>Scheduler Name;</a:t>
            </a:r>
          </a:p>
          <a:p>
            <a:pPr>
              <a:buNone/>
            </a:pPr>
            <a:r>
              <a:rPr lang="en-US" baseline="0" dirty="0" smtClean="0"/>
              <a:t>Affinity Rule;</a:t>
            </a:r>
          </a:p>
          <a:p>
            <a:pPr>
              <a:buNone/>
            </a:pPr>
            <a:r>
              <a:rPr lang="en-US" baseline="0" dirty="0" smtClean="0"/>
              <a:t>Last, resource requests…</a:t>
            </a:r>
            <a:endParaRPr lang="en-US" dirty="0"/>
          </a:p>
        </p:txBody>
      </p:sp>
    </p:spTree>
    <p:extLst>
      <p:ext uri="{BB962C8B-B14F-4D97-AF65-F5344CB8AC3E}">
        <p14:creationId xmlns:p14="http://schemas.microsoft.com/office/powerpoint/2010/main" val="57141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z="1100" b="0" i="0" u="none" strike="noStrike" kern="1200" baseline="0" dirty="0">
                <a:solidFill>
                  <a:schemeClr val="tx1"/>
                </a:solidFill>
                <a:latin typeface="+mn-lt"/>
                <a:ea typeface="+mn-ea"/>
                <a:cs typeface="+mn-cs"/>
              </a:rPr>
              <a:t>Did you know that according to Cisco, the number of connected devices will exceed 50 billion by 2020</a:t>
            </a:r>
            <a:r>
              <a:rPr lang="en-US" sz="1100" b="0" i="0" u="none" strike="noStrike" kern="1200" baseline="0" dirty="0" smtClean="0">
                <a:solidFill>
                  <a:schemeClr val="tx1"/>
                </a:solidFill>
                <a:latin typeface="+mn-lt"/>
                <a:ea typeface="+mn-ea"/>
                <a:cs typeface="+mn-cs"/>
              </a:rPr>
              <a:t>!!</a:t>
            </a:r>
          </a:p>
          <a:p>
            <a:pPr>
              <a:buNone/>
            </a:pPr>
            <a:endParaRPr lang="en-US" sz="1100" b="0" i="0" u="none" strike="noStrike" kern="1200" baseline="0" dirty="0" smtClean="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We often hear high numbers…</a:t>
            </a:r>
            <a:endParaRPr lang="en-US" sz="1100" b="0" i="0" u="none" strike="noStrike" kern="1200" baseline="0" dirty="0">
              <a:solidFill>
                <a:schemeClr val="tx1"/>
              </a:solidFill>
              <a:latin typeface="+mn-lt"/>
              <a:ea typeface="+mn-ea"/>
              <a:cs typeface="+mn-cs"/>
            </a:endParaRPr>
          </a:p>
          <a:p>
            <a:pPr>
              <a:buNone/>
            </a:pPr>
            <a:endParaRPr lang="en-US" sz="1100" b="0" i="0" u="none" strike="noStrike" kern="1200" baseline="0" dirty="0">
              <a:solidFill>
                <a:schemeClr val="tx1"/>
              </a:solidFill>
              <a:latin typeface="+mn-lt"/>
              <a:ea typeface="+mn-ea"/>
              <a:cs typeface="+mn-cs"/>
            </a:endParaRPr>
          </a:p>
          <a:p>
            <a:pPr>
              <a:buNone/>
            </a:pPr>
            <a:endParaRPr lang="en-US" sz="1100" b="0" i="0" kern="1200" dirty="0">
              <a:solidFill>
                <a:schemeClr val="tx1"/>
              </a:solidFill>
              <a:effectLst/>
              <a:latin typeface="+mn-lt"/>
              <a:ea typeface="+mn-ea"/>
              <a:cs typeface="+mn-cs"/>
            </a:endParaRPr>
          </a:p>
          <a:p>
            <a:pPr>
              <a:buNone/>
            </a:pPr>
            <a:endParaRPr lang="en-US" sz="1100" b="0" i="0" u="none" strike="noStrike" kern="1200" baseline="0" dirty="0">
              <a:solidFill>
                <a:schemeClr val="tx1"/>
              </a:solidFill>
              <a:latin typeface="+mn-lt"/>
              <a:ea typeface="+mn-ea"/>
              <a:cs typeface="+mn-cs"/>
            </a:endParaRPr>
          </a:p>
          <a:p>
            <a:pPr>
              <a:buNone/>
            </a:pPr>
            <a:endParaRPr lang="en-US" sz="1100" b="0" i="0" kern="1200" dirty="0">
              <a:solidFill>
                <a:schemeClr val="tx1"/>
              </a:solidFill>
              <a:effectLst/>
              <a:latin typeface="+mn-lt"/>
              <a:ea typeface="+mn-ea"/>
              <a:cs typeface="+mn-cs"/>
            </a:endParaRPr>
          </a:p>
          <a:p>
            <a:pPr>
              <a:buNone/>
            </a:pP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67839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675673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smtClean="0"/>
              <a:t>On average KS decides in 2ms. The extender call is not issued thus the 0ms.</a:t>
            </a:r>
          </a:p>
          <a:p>
            <a:pPr>
              <a:buNone/>
            </a:pPr>
            <a:endParaRPr lang="en-US" dirty="0" smtClean="0"/>
          </a:p>
          <a:p>
            <a:pPr>
              <a:buNone/>
            </a:pPr>
            <a:r>
              <a:rPr lang="en-US" dirty="0" smtClean="0"/>
              <a:t>Our</a:t>
            </a:r>
            <a:r>
              <a:rPr lang="en-US" baseline="0" dirty="0" smtClean="0"/>
              <a:t> scheduler takes longer since the extender call is issued to decide in terms of latency and Band. The NAS requires on average between 6-7 </a:t>
            </a:r>
            <a:r>
              <a:rPr lang="en-US" baseline="0" dirty="0" err="1" smtClean="0"/>
              <a:t>ms.</a:t>
            </a:r>
            <a:endParaRPr lang="en-US" baseline="0" dirty="0" smtClean="0"/>
          </a:p>
          <a:p>
            <a:pPr>
              <a:buNone/>
            </a:pPr>
            <a:endParaRPr lang="en-US" baseline="0" dirty="0" smtClean="0"/>
          </a:p>
          <a:p>
            <a:pPr>
              <a:buNone/>
            </a:pPr>
            <a:r>
              <a:rPr lang="en-US" baseline="0" dirty="0" smtClean="0"/>
              <a:t>Essentially, our approach takes 5ms more than the KS.</a:t>
            </a:r>
          </a:p>
          <a:p>
            <a:pPr>
              <a:buNone/>
            </a:pPr>
            <a:endParaRPr lang="en-US" baseline="0" dirty="0" smtClean="0"/>
          </a:p>
          <a:p>
            <a:pPr>
              <a:buNone/>
            </a:pPr>
            <a:r>
              <a:rPr lang="en-US" baseline="0" dirty="0" smtClean="0"/>
              <a:t>The pod startup time is the time between the submission of the pod configuration file to the Kubernetes API and until the pod is deployed on a given node and ready to be used. Both KS and NAS require on average 2 seconds.</a:t>
            </a:r>
          </a:p>
          <a:p>
            <a:pPr>
              <a:buNone/>
            </a:pPr>
            <a:endParaRPr lang="en-US" baseline="0" dirty="0" smtClean="0"/>
          </a:p>
          <a:p>
            <a:pPr>
              <a:buNone/>
            </a:pPr>
            <a:r>
              <a:rPr lang="en-US" baseline="0" dirty="0" smtClean="0"/>
              <a:t>Now, let’s see if by increasing the scheduling decision in 5ms we could gain in other aspects…</a:t>
            </a:r>
            <a:endParaRPr lang="en-US" dirty="0"/>
          </a:p>
        </p:txBody>
      </p:sp>
    </p:spTree>
    <p:extLst>
      <p:ext uri="{BB962C8B-B14F-4D97-AF65-F5344CB8AC3E}">
        <p14:creationId xmlns:p14="http://schemas.microsoft.com/office/powerpoint/2010/main" val="1843586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In terms of the</a:t>
            </a:r>
            <a:r>
              <a:rPr lang="en-US" baseline="0" dirty="0" smtClean="0"/>
              <a:t> allocation scheme, a</a:t>
            </a:r>
            <a:r>
              <a:rPr lang="en-US" dirty="0" smtClean="0"/>
              <a:t>nother schedule was evaluated:</a:t>
            </a:r>
            <a:r>
              <a:rPr lang="en-US" baseline="0" dirty="0" smtClean="0"/>
              <a:t> a random scheduler, which first filters the inappropriate nodes and then selects a random node for the deployment.</a:t>
            </a:r>
          </a:p>
          <a:p>
            <a:pPr>
              <a:buNone/>
            </a:pPr>
            <a:endParaRPr lang="en-US" baseline="0" dirty="0" smtClean="0"/>
          </a:p>
          <a:p>
            <a:pPr>
              <a:buNone/>
            </a:pPr>
            <a:r>
              <a:rPr lang="en-US" baseline="0" dirty="0" smtClean="0"/>
              <a:t>As it can be seen, both the random and KS are not optimized for the service desired location since no considerations are made about network latency. </a:t>
            </a:r>
          </a:p>
          <a:p>
            <a:pPr>
              <a:buNone/>
            </a:pPr>
            <a:endParaRPr lang="en-US" baseline="0" dirty="0" smtClean="0"/>
          </a:p>
          <a:p>
            <a:pPr>
              <a:buNone/>
            </a:pPr>
            <a:r>
              <a:rPr lang="en-US" baseline="0" dirty="0" smtClean="0"/>
              <a:t>KS only makes decisions based on CPU &amp; RAM. </a:t>
            </a:r>
          </a:p>
          <a:p>
            <a:pPr>
              <a:buNone/>
            </a:pPr>
            <a:endParaRPr lang="en-US" baseline="0" dirty="0" smtClean="0"/>
          </a:p>
          <a:p>
            <a:pPr>
              <a:buNone/>
            </a:pPr>
            <a:r>
              <a:rPr lang="en-US" baseline="0" dirty="0" smtClean="0"/>
              <a:t>Our scheduler is capable of deploying all services on the desired location if possible (pod anti affinity rule -&gt; 3 nodes per location/ Band. conservation).</a:t>
            </a:r>
          </a:p>
          <a:p>
            <a:pPr>
              <a:buNone/>
            </a:pPr>
            <a:endParaRPr lang="en-US" baseline="0" dirty="0" smtClean="0"/>
          </a:p>
          <a:p>
            <a:pPr>
              <a:buNone/>
            </a:pPr>
            <a:r>
              <a:rPr lang="en-US" baseline="0" dirty="0" smtClean="0"/>
              <a:t>For example. In terms of band, KS overloads worker 1 and 4 by allocating on them 4 pods which surpasses the available bandwidth of 10 Mbit/s. This allocation scheme</a:t>
            </a:r>
          </a:p>
          <a:p>
            <a:pPr>
              <a:buNone/>
            </a:pPr>
            <a:r>
              <a:rPr lang="en-US" baseline="0" dirty="0" smtClean="0"/>
              <a:t>may lead to service disruptions due to bandwidth fluctuations.</a:t>
            </a:r>
          </a:p>
          <a:p>
            <a:pPr>
              <a:buNone/>
            </a:pPr>
            <a:endParaRPr lang="en-US" baseline="0" dirty="0" smtClean="0"/>
          </a:p>
          <a:p>
            <a:pPr>
              <a:buNone/>
            </a:pPr>
            <a:endParaRPr lang="en-US" dirty="0"/>
          </a:p>
        </p:txBody>
      </p:sp>
    </p:spTree>
    <p:extLst>
      <p:ext uri="{BB962C8B-B14F-4D97-AF65-F5344CB8AC3E}">
        <p14:creationId xmlns:p14="http://schemas.microsoft.com/office/powerpoint/2010/main" val="1761896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In terms of RTT, as shown, the proposed NAS achieves significantly lower RTTs for each of the deployed services. </a:t>
            </a:r>
          </a:p>
          <a:p>
            <a:pPr>
              <a:buNone/>
            </a:pPr>
            <a:endParaRPr lang="en-US" dirty="0" smtClean="0"/>
          </a:p>
          <a:p>
            <a:pPr>
              <a:buNone/>
            </a:pPr>
            <a:r>
              <a:rPr lang="en-US" dirty="0" smtClean="0"/>
              <a:t>For instance, the RTT is on average 4 </a:t>
            </a:r>
            <a:r>
              <a:rPr lang="en-US" dirty="0" err="1" smtClean="0"/>
              <a:t>ms</a:t>
            </a:r>
            <a:r>
              <a:rPr lang="en-US" dirty="0" smtClean="0"/>
              <a:t> when the NAS provisions the </a:t>
            </a:r>
            <a:r>
              <a:rPr lang="en-US" b="1" dirty="0" smtClean="0"/>
              <a:t>isolation-</a:t>
            </a:r>
            <a:r>
              <a:rPr lang="en-US" b="1" dirty="0" err="1" smtClean="0"/>
              <a:t>api</a:t>
            </a:r>
            <a:r>
              <a:rPr lang="en-US" b="1" dirty="0" smtClean="0"/>
              <a:t> service</a:t>
            </a:r>
            <a:r>
              <a:rPr lang="en-US" dirty="0" smtClean="0"/>
              <a:t> while for the RS and the KS, the RTT is on average 34 </a:t>
            </a:r>
            <a:r>
              <a:rPr lang="en-US" dirty="0" err="1" smtClean="0"/>
              <a:t>ms</a:t>
            </a:r>
            <a:r>
              <a:rPr lang="en-US" dirty="0" smtClean="0"/>
              <a:t> and 39 </a:t>
            </a:r>
            <a:r>
              <a:rPr lang="en-US" dirty="0" err="1" smtClean="0"/>
              <a:t>ms</a:t>
            </a:r>
            <a:r>
              <a:rPr lang="en-US" dirty="0" smtClean="0"/>
              <a:t>, respectively. </a:t>
            </a:r>
          </a:p>
          <a:p>
            <a:pPr>
              <a:buNone/>
            </a:pPr>
            <a:endParaRPr lang="en-US" dirty="0" smtClean="0"/>
          </a:p>
          <a:p>
            <a:pPr>
              <a:buNone/>
            </a:pPr>
            <a:r>
              <a:rPr lang="en-US" dirty="0" smtClean="0"/>
              <a:t>By just increasing the KS execution time by 6 </a:t>
            </a:r>
            <a:r>
              <a:rPr lang="en-US" dirty="0" err="1" smtClean="0"/>
              <a:t>ms</a:t>
            </a:r>
            <a:r>
              <a:rPr lang="en-US" dirty="0" smtClean="0"/>
              <a:t> by issuing an extender call, the service provisioning in terms of network latency is highly improved.</a:t>
            </a:r>
          </a:p>
          <a:p>
            <a:pPr>
              <a:buNone/>
            </a:pPr>
            <a:endParaRPr lang="en-US" dirty="0" smtClean="0"/>
          </a:p>
          <a:p>
            <a:pPr>
              <a:buNone/>
            </a:pPr>
            <a:r>
              <a:rPr lang="en-US" dirty="0" smtClean="0"/>
              <a:t>In fact, the NAS</a:t>
            </a:r>
            <a:r>
              <a:rPr lang="en-US" baseline="0" dirty="0" smtClean="0"/>
              <a:t> for this service scheme </a:t>
            </a:r>
            <a:r>
              <a:rPr lang="en-US" dirty="0" smtClean="0"/>
              <a:t>can improve the performance of the default KS by reducing the network latency by </a:t>
            </a:r>
            <a:r>
              <a:rPr lang="en-US" b="1" dirty="0" smtClean="0"/>
              <a:t>80%.</a:t>
            </a:r>
            <a:endParaRPr lang="en-US" b="1" dirty="0"/>
          </a:p>
        </p:txBody>
      </p:sp>
    </p:spTree>
    <p:extLst>
      <p:ext uri="{BB962C8B-B14F-4D97-AF65-F5344CB8AC3E}">
        <p14:creationId xmlns:p14="http://schemas.microsoft.com/office/powerpoint/2010/main" val="2815888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Allocation decision for IoT services based</a:t>
            </a:r>
            <a:r>
              <a:rPr lang="en-US" baseline="0" dirty="0" smtClean="0"/>
              <a:t> on latency &amp; band. Were validated in Kubernetes;</a:t>
            </a:r>
          </a:p>
          <a:p>
            <a:pPr>
              <a:buNone/>
            </a:pPr>
            <a:endParaRPr lang="en-US" baseline="0" dirty="0" smtClean="0"/>
          </a:p>
          <a:p>
            <a:pPr>
              <a:buNone/>
            </a:pPr>
            <a:r>
              <a:rPr lang="en-US" baseline="0" dirty="0" smtClean="0"/>
              <a:t>We obtained a reduction of 80% (service latency) when compared with the default KS.</a:t>
            </a:r>
          </a:p>
          <a:p>
            <a:pPr>
              <a:buNone/>
            </a:pPr>
            <a:endParaRPr lang="en-US" baseline="0" dirty="0" smtClean="0"/>
          </a:p>
          <a:p>
            <a:pPr>
              <a:buNone/>
            </a:pPr>
            <a:r>
              <a:rPr lang="en-US" baseline="0" dirty="0" smtClean="0"/>
              <a:t>As future work, our approach will be deployed in a real Smart City as the </a:t>
            </a:r>
            <a:r>
              <a:rPr lang="en-US" baseline="0" dirty="0" err="1" smtClean="0"/>
              <a:t>CoT</a:t>
            </a:r>
            <a:r>
              <a:rPr lang="en-US" baseline="0" dirty="0" smtClean="0"/>
              <a:t> testbed in Antwerp, Belgium.</a:t>
            </a:r>
            <a:endParaRPr lang="en-US" dirty="0"/>
          </a:p>
        </p:txBody>
      </p:sp>
    </p:spTree>
    <p:extLst>
      <p:ext uri="{BB962C8B-B14F-4D97-AF65-F5344CB8AC3E}">
        <p14:creationId xmlns:p14="http://schemas.microsoft.com/office/powerpoint/2010/main" val="2615735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UGent Panno Text" panose="02000506040000040003" pitchFamily="2" charset="0"/>
              </a:rPr>
              <a:t>The random selection of the node is, in fact, a random pick after the KS filters out the inappropriate nodes:</a:t>
            </a:r>
          </a:p>
          <a:p>
            <a:endParaRPr lang="en-US" dirty="0"/>
          </a:p>
        </p:txBody>
      </p:sp>
    </p:spTree>
    <p:extLst>
      <p:ext uri="{BB962C8B-B14F-4D97-AF65-F5344CB8AC3E}">
        <p14:creationId xmlns:p14="http://schemas.microsoft.com/office/powerpoint/2010/main" val="1326414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100" b="0" i="0" kern="1200" dirty="0" smtClean="0">
                <a:solidFill>
                  <a:schemeClr val="tx1"/>
                </a:solidFill>
                <a:effectLst/>
                <a:latin typeface="+mn-lt"/>
                <a:ea typeface="+mn-ea"/>
                <a:cs typeface="+mn-cs"/>
              </a:rPr>
              <a:t>So let me make an analogy with time…</a:t>
            </a:r>
          </a:p>
          <a:p>
            <a:pPr>
              <a:buNone/>
            </a:pPr>
            <a:endParaRPr lang="en-US" sz="1100" b="0" i="0" kern="1200" dirty="0" smtClean="0">
              <a:solidFill>
                <a:schemeClr val="tx1"/>
              </a:solidFill>
              <a:effectLst/>
              <a:latin typeface="+mn-lt"/>
              <a:ea typeface="+mn-ea"/>
              <a:cs typeface="+mn-cs"/>
            </a:endParaRPr>
          </a:p>
          <a:p>
            <a:pPr>
              <a:buNone/>
            </a:pPr>
            <a:r>
              <a:rPr lang="en-US" sz="1100" b="0" i="0" kern="1200" dirty="0" smtClean="0">
                <a:solidFill>
                  <a:schemeClr val="tx1"/>
                </a:solidFill>
                <a:effectLst/>
                <a:latin typeface="+mn-lt"/>
                <a:ea typeface="+mn-ea"/>
                <a:cs typeface="+mn-cs"/>
              </a:rPr>
              <a:t>1 million seconds is </a:t>
            </a:r>
            <a:r>
              <a:rPr lang="en-US" sz="1100" b="1" i="0" kern="1200" dirty="0" smtClean="0">
                <a:solidFill>
                  <a:schemeClr val="tx1"/>
                </a:solidFill>
                <a:effectLst/>
                <a:latin typeface="+mn-lt"/>
                <a:ea typeface="+mn-ea"/>
                <a:cs typeface="+mn-cs"/>
              </a:rPr>
              <a:t>12 days</a:t>
            </a:r>
            <a:r>
              <a:rPr lang="en-US" sz="1100" b="0" i="0" kern="1200" dirty="0" smtClean="0">
                <a:solidFill>
                  <a:schemeClr val="tx1"/>
                </a:solidFill>
                <a:effectLst/>
                <a:latin typeface="+mn-lt"/>
                <a:ea typeface="+mn-ea"/>
                <a:cs typeface="+mn-cs"/>
              </a:rPr>
              <a:t> (Interesting)</a:t>
            </a:r>
          </a:p>
          <a:p>
            <a:pPr>
              <a:buNone/>
            </a:pPr>
            <a:r>
              <a:rPr lang="en-US" sz="1100" b="0" i="0" kern="1200" dirty="0" smtClean="0">
                <a:solidFill>
                  <a:schemeClr val="tx1"/>
                </a:solidFill>
                <a:effectLst/>
                <a:latin typeface="+mn-lt"/>
                <a:ea typeface="+mn-ea"/>
                <a:cs typeface="+mn-cs"/>
              </a:rPr>
              <a:t>1 billion seconds corresponds to </a:t>
            </a:r>
            <a:r>
              <a:rPr lang="en-US" sz="1100" b="1" i="0" kern="1200" dirty="0" smtClean="0">
                <a:solidFill>
                  <a:schemeClr val="tx1"/>
                </a:solidFill>
                <a:effectLst/>
                <a:latin typeface="+mn-lt"/>
                <a:ea typeface="+mn-ea"/>
                <a:cs typeface="+mn-cs"/>
              </a:rPr>
              <a:t>30 years</a:t>
            </a:r>
            <a:r>
              <a:rPr lang="en-US" sz="1100" b="0" i="0" kern="1200" dirty="0" smtClean="0">
                <a:solidFill>
                  <a:schemeClr val="tx1"/>
                </a:solidFill>
                <a:effectLst/>
                <a:latin typeface="+mn-lt"/>
                <a:ea typeface="+mn-ea"/>
                <a:cs typeface="+mn-cs"/>
              </a:rPr>
              <a:t> (Quite impressive,</a:t>
            </a:r>
            <a:r>
              <a:rPr lang="en-US" sz="1100" b="0" i="0" kern="1200" baseline="0" dirty="0" smtClean="0">
                <a:solidFill>
                  <a:schemeClr val="tx1"/>
                </a:solidFill>
                <a:effectLst/>
                <a:latin typeface="+mn-lt"/>
                <a:ea typeface="+mn-ea"/>
                <a:cs typeface="+mn-cs"/>
              </a:rPr>
              <a:t> right?</a:t>
            </a:r>
            <a:r>
              <a:rPr lang="en-US" sz="11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mn-lt"/>
                <a:ea typeface="+mn-ea"/>
                <a:cs typeface="+mn-cs"/>
              </a:rPr>
              <a:t>Now, 50 billion seconds (50 times more than the previous) is equivalent to </a:t>
            </a:r>
            <a:r>
              <a:rPr lang="en-US" sz="1100" b="1" i="0" kern="1200" dirty="0" smtClean="0">
                <a:solidFill>
                  <a:schemeClr val="tx1"/>
                </a:solidFill>
                <a:effectLst/>
                <a:latin typeface="+mn-lt"/>
                <a:ea typeface="+mn-ea"/>
                <a:cs typeface="+mn-cs"/>
              </a:rPr>
              <a:t>16 centuries</a:t>
            </a:r>
            <a:r>
              <a:rPr lang="en-US" sz="1100" b="0" i="0" kern="1200" dirty="0" smtClean="0">
                <a:solidFill>
                  <a:schemeClr val="tx1"/>
                </a:solidFill>
                <a:effectLst/>
                <a:latin typeface="+mn-lt"/>
                <a:ea typeface="+mn-ea"/>
                <a:cs typeface="+mn-cs"/>
              </a:rPr>
              <a:t> (Massive)</a:t>
            </a:r>
          </a:p>
        </p:txBody>
      </p:sp>
    </p:spTree>
    <p:extLst>
      <p:ext uri="{BB962C8B-B14F-4D97-AF65-F5344CB8AC3E}">
        <p14:creationId xmlns:p14="http://schemas.microsoft.com/office/powerpoint/2010/main" val="2471469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z="1100" b="0" i="0" kern="1200" dirty="0" smtClean="0">
                <a:solidFill>
                  <a:schemeClr val="tx1"/>
                </a:solidFill>
                <a:effectLst/>
                <a:latin typeface="+mn-lt"/>
                <a:ea typeface="+mn-ea"/>
                <a:cs typeface="+mn-cs"/>
              </a:rPr>
              <a:t>The market for IoT is growing</a:t>
            </a:r>
            <a:r>
              <a:rPr lang="en-US" sz="1100" b="0" i="0" kern="1200" baseline="0" dirty="0" smtClean="0">
                <a:solidFill>
                  <a:schemeClr val="tx1"/>
                </a:solidFill>
                <a:effectLst/>
                <a:latin typeface="+mn-lt"/>
                <a:ea typeface="+mn-ea"/>
                <a:cs typeface="+mn-cs"/>
              </a:rPr>
              <a:t> fast the last couple of years. </a:t>
            </a:r>
          </a:p>
          <a:p>
            <a:pPr>
              <a:buNone/>
            </a:pPr>
            <a:endParaRPr lang="en-US" sz="1100" b="0" i="0" kern="1200" baseline="0" dirty="0" smtClean="0">
              <a:solidFill>
                <a:schemeClr val="tx1"/>
              </a:solidFill>
              <a:effectLst/>
              <a:latin typeface="+mn-lt"/>
              <a:ea typeface="+mn-ea"/>
              <a:cs typeface="+mn-cs"/>
            </a:endParaRPr>
          </a:p>
          <a:p>
            <a:pPr>
              <a:buNone/>
            </a:pPr>
            <a:r>
              <a:rPr lang="en-US" sz="1100" b="0" i="0" kern="1200" baseline="0" dirty="0" smtClean="0">
                <a:solidFill>
                  <a:schemeClr val="tx1"/>
                </a:solidFill>
                <a:effectLst/>
                <a:latin typeface="+mn-lt"/>
                <a:ea typeface="+mn-ea"/>
                <a:cs typeface="+mn-cs"/>
              </a:rPr>
              <a:t>Several companies are trying to deploy their products &amp; services in the growing IoT ecosystem, but challenges still remain to be answered…</a:t>
            </a:r>
          </a:p>
          <a:p>
            <a:pPr>
              <a:buNone/>
            </a:pPr>
            <a:endParaRPr lang="en-US" sz="1100" b="0" i="0" kern="1200" baseline="0" dirty="0" smtClean="0">
              <a:solidFill>
                <a:schemeClr val="tx1"/>
              </a:solidFill>
              <a:effectLst/>
              <a:latin typeface="+mn-lt"/>
              <a:ea typeface="+mn-ea"/>
              <a:cs typeface="+mn-cs"/>
            </a:endParaRPr>
          </a:p>
          <a:p>
            <a:pPr>
              <a:buNone/>
            </a:pP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9005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1366174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z="1100" b="0" i="0" kern="1200" dirty="0" smtClean="0">
                <a:solidFill>
                  <a:schemeClr val="tx1"/>
                </a:solidFill>
                <a:effectLst/>
                <a:latin typeface="+mn-lt"/>
                <a:ea typeface="+mn-ea"/>
                <a:cs typeface="+mn-cs"/>
              </a:rPr>
              <a:t>IoT is not only about the devices, is</a:t>
            </a:r>
            <a:r>
              <a:rPr lang="en-US" sz="1100" b="0" i="0" kern="1200" baseline="0" dirty="0" smtClean="0">
                <a:solidFill>
                  <a:schemeClr val="tx1"/>
                </a:solidFill>
                <a:effectLst/>
                <a:latin typeface="+mn-lt"/>
                <a:ea typeface="+mn-ea"/>
                <a:cs typeface="+mn-cs"/>
              </a:rPr>
              <a:t> also about the connectivity. How can we effectively connect all this heterogeneous devices in an optimized way/manner?</a:t>
            </a:r>
          </a:p>
          <a:p>
            <a:pPr>
              <a:buNone/>
            </a:pPr>
            <a:endParaRPr lang="en-US" sz="1100" b="0" i="0" kern="1200" baseline="0" dirty="0" smtClean="0">
              <a:solidFill>
                <a:schemeClr val="tx1"/>
              </a:solidFill>
              <a:effectLst/>
              <a:latin typeface="+mn-lt"/>
              <a:ea typeface="+mn-ea"/>
              <a:cs typeface="+mn-cs"/>
            </a:endParaRPr>
          </a:p>
          <a:p>
            <a:pPr>
              <a:buNone/>
            </a:pPr>
            <a:r>
              <a:rPr lang="en-US" sz="1100" b="0" i="0" u="none" strike="noStrike" kern="1200" baseline="0" dirty="0" smtClean="0">
                <a:solidFill>
                  <a:schemeClr val="tx1"/>
                </a:solidFill>
                <a:latin typeface="+mn-lt"/>
                <a:ea typeface="+mn-ea"/>
                <a:cs typeface="+mn-cs"/>
              </a:rPr>
              <a:t>These devices are currently revolutionizing different domains of urban life, such as </a:t>
            </a:r>
            <a:r>
              <a:rPr lang="en-US" sz="1100" b="1" i="0" u="none" strike="noStrike" kern="1200" baseline="0" dirty="0" smtClean="0">
                <a:solidFill>
                  <a:schemeClr val="tx1"/>
                </a:solidFill>
                <a:latin typeface="+mn-lt"/>
                <a:ea typeface="+mn-ea"/>
                <a:cs typeface="+mn-cs"/>
              </a:rPr>
              <a:t>Waste management</a:t>
            </a:r>
            <a:r>
              <a:rPr lang="en-US" sz="1100" b="0" i="0" u="none" strike="noStrike" kern="1200" baseline="0" dirty="0" smtClean="0">
                <a:solidFill>
                  <a:schemeClr val="tx1"/>
                </a:solidFill>
                <a:latin typeface="+mn-lt"/>
                <a:ea typeface="+mn-ea"/>
                <a:cs typeface="+mn-cs"/>
              </a:rPr>
              <a:t>, </a:t>
            </a:r>
            <a:r>
              <a:rPr lang="en-US" sz="1100" b="0" i="0" u="none" strike="noStrike" kern="1200" baseline="0" dirty="0" smtClean="0">
                <a:solidFill>
                  <a:schemeClr val="tx1"/>
                </a:solidFill>
                <a:effectLst/>
                <a:latin typeface="+mn-lt"/>
                <a:ea typeface="+mn-ea"/>
                <a:cs typeface="+mn-cs"/>
              </a:rPr>
              <a:t>t</a:t>
            </a:r>
            <a:r>
              <a:rPr lang="en-US" sz="1100" kern="1200" dirty="0" smtClean="0">
                <a:solidFill>
                  <a:schemeClr val="tx1"/>
                </a:solidFill>
                <a:effectLst/>
                <a:latin typeface="+mn-lt"/>
                <a:ea typeface="+mn-ea"/>
                <a:cs typeface="+mn-cs"/>
              </a:rPr>
              <a:t>rucks are informed by sensors when the waste bins are full. So, their route is optimized by not wasting time driving to empty bins. </a:t>
            </a:r>
            <a:r>
              <a:rPr lang="en-US" sz="1100" b="1" kern="1200" dirty="0" smtClean="0">
                <a:solidFill>
                  <a:schemeClr val="tx1"/>
                </a:solidFill>
                <a:effectLst/>
                <a:latin typeface="+mn-lt"/>
                <a:ea typeface="+mn-ea"/>
                <a:cs typeface="+mn-cs"/>
              </a:rPr>
              <a:t>S</a:t>
            </a:r>
            <a:r>
              <a:rPr lang="en-US" sz="1100" b="1" i="0" u="none" strike="noStrike" kern="1200" baseline="0" dirty="0" smtClean="0">
                <a:solidFill>
                  <a:schemeClr val="tx1"/>
                </a:solidFill>
                <a:latin typeface="+mn-lt"/>
                <a:ea typeface="+mn-ea"/>
                <a:cs typeface="+mn-cs"/>
              </a:rPr>
              <a:t>treet lighting</a:t>
            </a:r>
            <a:r>
              <a:rPr lang="en-US" sz="1100" b="0" i="0" u="none" strike="noStrike" kern="1200" baseline="0" dirty="0" smtClean="0">
                <a:solidFill>
                  <a:schemeClr val="tx1"/>
                </a:solidFill>
                <a:latin typeface="+mn-lt"/>
                <a:ea typeface="+mn-ea"/>
                <a:cs typeface="+mn-cs"/>
              </a:rPr>
              <a:t>, Proximity sensors reduce the energy consumption of City lampposts by making sure they only turn on when cars or citizens get near and turn off when no one is around and </a:t>
            </a:r>
            <a:r>
              <a:rPr lang="en-US" sz="1100" b="1" i="0" u="none" strike="noStrike" kern="1200" baseline="0" dirty="0" smtClean="0">
                <a:solidFill>
                  <a:schemeClr val="tx1"/>
                </a:solidFill>
                <a:latin typeface="+mn-lt"/>
                <a:ea typeface="+mn-ea"/>
                <a:cs typeface="+mn-cs"/>
              </a:rPr>
              <a:t>environmental monitoring</a:t>
            </a:r>
            <a:r>
              <a:rPr lang="en-US" sz="1100" b="0" i="0" u="none" strike="noStrike" kern="1200" baseline="0" dirty="0" smtClean="0">
                <a:solidFill>
                  <a:schemeClr val="tx1"/>
                </a:solidFill>
                <a:latin typeface="+mn-lt"/>
                <a:ea typeface="+mn-ea"/>
                <a:cs typeface="+mn-cs"/>
              </a:rPr>
              <a:t>, </a:t>
            </a:r>
            <a:r>
              <a:rPr lang="en-GB" sz="1100" kern="1200" dirty="0" smtClean="0">
                <a:solidFill>
                  <a:schemeClr val="tx1"/>
                </a:solidFill>
                <a:effectLst/>
                <a:latin typeface="+mn-lt"/>
                <a:ea typeface="+mn-ea"/>
                <a:cs typeface="+mn-cs"/>
              </a:rPr>
              <a:t>imagine for example a mobile application able to send you alert messages in case air pollution is detected on a given street. </a:t>
            </a:r>
            <a:endParaRPr lang="en-US" sz="1100" b="0" i="0" u="none" strike="noStrike" kern="1200" baseline="0" dirty="0" smtClean="0">
              <a:solidFill>
                <a:schemeClr val="tx1"/>
              </a:solidFill>
              <a:latin typeface="+mn-lt"/>
              <a:ea typeface="+mn-ea"/>
              <a:cs typeface="+mn-cs"/>
            </a:endParaRPr>
          </a:p>
          <a:p>
            <a:pPr>
              <a:buNone/>
            </a:pPr>
            <a:endParaRPr lang="en-US" sz="1100" b="0" i="0" kern="1200" baseline="0" dirty="0" smtClean="0">
              <a:solidFill>
                <a:schemeClr val="tx1"/>
              </a:solidFill>
              <a:effectLst/>
              <a:latin typeface="+mn-lt"/>
              <a:ea typeface="+mn-ea"/>
              <a:cs typeface="+mn-cs"/>
            </a:endParaRPr>
          </a:p>
          <a:p>
            <a:pPr>
              <a:buNone/>
            </a:pPr>
            <a:r>
              <a:rPr lang="en-US" sz="1100" b="0" i="0" u="none" strike="noStrike" kern="1200" baseline="0" dirty="0" smtClean="0">
                <a:solidFill>
                  <a:schemeClr val="tx1"/>
                </a:solidFill>
                <a:latin typeface="+mn-lt"/>
                <a:ea typeface="+mn-ea"/>
                <a:cs typeface="+mn-cs"/>
              </a:rPr>
              <a:t>To meet the high demanding requirements of these applications, Fog Computing has emerged as a distributed cloud solution. It provides nearby resources to end devices to perform real-time processing, data analytics operations and storage procedures overcoming the limitations of traditional centralized cloud infrastructures. </a:t>
            </a:r>
          </a:p>
          <a:p>
            <a:pPr>
              <a:buNone/>
            </a:pPr>
            <a:endParaRPr lang="en-US" sz="1100" b="0" i="0" u="none" strike="noStrike" kern="1200" baseline="0" dirty="0" smtClean="0">
              <a:solidFill>
                <a:schemeClr val="tx1"/>
              </a:solidFill>
              <a:effectLst/>
              <a:latin typeface="+mn-lt"/>
              <a:ea typeface="+mn-ea"/>
              <a:cs typeface="+mn-cs"/>
            </a:endParaRPr>
          </a:p>
          <a:p>
            <a:pPr>
              <a:buNone/>
            </a:pPr>
            <a:r>
              <a:rPr lang="en-US" sz="1100" b="0" i="0" u="none" strike="noStrike" kern="1200" baseline="0" dirty="0" smtClean="0">
                <a:solidFill>
                  <a:schemeClr val="tx1"/>
                </a:solidFill>
                <a:latin typeface="+mn-lt"/>
                <a:ea typeface="+mn-ea"/>
                <a:cs typeface="+mn-cs"/>
              </a:rPr>
              <a:t>Nevertheless, Fog Computing is still in its early stages thus research challenges in terms of resource provisioning and service scheduling persist. In fact, setting up a proper infrastructure to serve billions of IoT devices and their applications, in real-time, without dismissing the importance of energy efficiency, bandwidth usage and geographic distribution is still a challenge to be addressed.</a:t>
            </a:r>
          </a:p>
          <a:p>
            <a:pPr>
              <a:buNone/>
            </a:pPr>
            <a:endParaRPr lang="en-US" sz="1100" b="0" i="0" u="none" strike="noStrike" kern="1200" baseline="0" dirty="0" smtClean="0">
              <a:solidFill>
                <a:schemeClr val="tx1"/>
              </a:solidFill>
              <a:effectLst/>
              <a:latin typeface="+mn-lt"/>
              <a:ea typeface="+mn-ea"/>
              <a:cs typeface="+mn-cs"/>
            </a:endParaRPr>
          </a:p>
          <a:p>
            <a:pPr>
              <a:buNone/>
            </a:pPr>
            <a:r>
              <a:rPr lang="en-US" sz="1100" b="0" i="0" u="none" strike="noStrike" kern="1200" baseline="0" dirty="0" smtClean="0">
                <a:solidFill>
                  <a:schemeClr val="tx1"/>
                </a:solidFill>
                <a:latin typeface="+mn-lt"/>
                <a:ea typeface="+mn-ea"/>
                <a:cs typeface="+mn-cs"/>
              </a:rPr>
              <a:t>Container-based services are revolutionizing the way developers build their applications. An application is decomposed in a set of  lightweight containers deployed across a large number of servers instead of the traditional single monolithic application. Each micro-service is developed and deployed separately, without compromising the application life-cycle. Currently, containers are the de facto alternative to the traditional Virtual Machines (VMs), due to their high portability and low resource usage. Furthermore, with their wide adoption, multiple orchestration solutions are being developed by IT companies and open-source communities. Among them, the most widely used today is called Kubernetes.</a:t>
            </a:r>
          </a:p>
          <a:p>
            <a:pPr>
              <a:buNone/>
            </a:pP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mn-lt"/>
                <a:ea typeface="+mn-ea"/>
                <a:cs typeface="+mn-cs"/>
              </a:rPr>
              <a:t>Aria Systems’ co-founder Brendan O’Brien has long been an advocate for and pioneer of </a:t>
            </a:r>
            <a:r>
              <a:rPr lang="en-US" sz="1100" b="0" i="0" kern="1200" dirty="0" err="1" smtClean="0">
                <a:solidFill>
                  <a:schemeClr val="tx1"/>
                </a:solidFill>
                <a:effectLst/>
                <a:latin typeface="+mn-lt"/>
                <a:ea typeface="+mn-ea"/>
                <a:cs typeface="+mn-cs"/>
              </a:rPr>
              <a:t>IoT’s</a:t>
            </a:r>
            <a:r>
              <a:rPr lang="en-US" sz="1100" b="0" i="0" kern="1200" dirty="0" smtClean="0">
                <a:solidFill>
                  <a:schemeClr val="tx1"/>
                </a:solidFill>
                <a:effectLst/>
                <a:latin typeface="+mn-lt"/>
                <a:ea typeface="+mn-ea"/>
                <a:cs typeface="+mn-cs"/>
              </a:rPr>
              <a:t> and monetization’s place in the </a:t>
            </a:r>
            <a:r>
              <a:rPr lang="en-US" sz="1100" b="0" i="0" kern="1200" dirty="0" err="1" smtClean="0">
                <a:solidFill>
                  <a:schemeClr val="tx1"/>
                </a:solidFill>
                <a:effectLst/>
                <a:latin typeface="+mn-lt"/>
                <a:ea typeface="+mn-ea"/>
                <a:cs typeface="+mn-cs"/>
              </a:rPr>
              <a:t>the</a:t>
            </a:r>
            <a:r>
              <a:rPr lang="en-US" sz="1100" b="0" i="0" kern="1200" dirty="0" smtClean="0">
                <a:solidFill>
                  <a:schemeClr val="tx1"/>
                </a:solidFill>
                <a:effectLst/>
                <a:latin typeface="+mn-lt"/>
                <a:ea typeface="+mn-ea"/>
                <a:cs typeface="+mn-cs"/>
              </a:rPr>
              <a:t> enterprise and is thrilled that people are finally thinking about monetizing IoT initiatives.</a:t>
            </a:r>
          </a:p>
          <a:p>
            <a:pPr>
              <a:buNone/>
            </a:pPr>
            <a:endParaRPr lang="en-US" dirty="0"/>
          </a:p>
        </p:txBody>
      </p:sp>
    </p:spTree>
    <p:extLst>
      <p:ext uri="{BB962C8B-B14F-4D97-AF65-F5344CB8AC3E}">
        <p14:creationId xmlns:p14="http://schemas.microsoft.com/office/powerpoint/2010/main" val="1704449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sz="1100" b="0" i="0" u="none" strike="noStrike" kern="1200" baseline="0" dirty="0" smtClean="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But What exactly is Kubernetes?</a:t>
            </a:r>
          </a:p>
          <a:p>
            <a:pPr>
              <a:buNone/>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Kubernetes is an open-source orchestration platform for containerized applications. </a:t>
            </a:r>
          </a:p>
          <a:p>
            <a:pPr>
              <a:buNone/>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Kubernetes simplifies the deployment of reliable, scalable distributed systems by managing their complete life-cycle work-flow.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Kubernetes enables the automatic scaling of containers through Docker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Kubernetes has a massive open source community which is constantly working towards its improvement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Due to all of this, Kubernetes is positioning itself as the de facto platform for the orchestration of container based services.</a:t>
            </a:r>
            <a:endParaRPr lang="en-US" dirty="0"/>
          </a:p>
        </p:txBody>
      </p:sp>
    </p:spTree>
    <p:extLst>
      <p:ext uri="{BB962C8B-B14F-4D97-AF65-F5344CB8AC3E}">
        <p14:creationId xmlns:p14="http://schemas.microsoft.com/office/powerpoint/2010/main" val="2741383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sz="1100" b="0" i="0" u="none" strike="noStrike" kern="1200" baseline="0" dirty="0" smtClean="0">
                <a:solidFill>
                  <a:schemeClr val="tx1"/>
                </a:solidFill>
                <a:latin typeface="+mn-lt"/>
                <a:ea typeface="+mn-ea"/>
                <a:cs typeface="+mn-cs"/>
              </a:rPr>
              <a:t>Now, you will learn about the main features/characteristics of the Kubernetes architecture.</a:t>
            </a:r>
          </a:p>
          <a:p>
            <a:pPr>
              <a:buNone/>
            </a:pPr>
            <a:endParaRPr lang="en-US" sz="1100" b="0" i="0" u="none" strike="noStrike" kern="1200" baseline="0" dirty="0" smtClean="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The </a:t>
            </a:r>
            <a:r>
              <a:rPr lang="en-US" sz="1100" b="0" i="0" u="none" strike="noStrike" kern="1200" baseline="0" dirty="0">
                <a:solidFill>
                  <a:schemeClr val="tx1"/>
                </a:solidFill>
                <a:latin typeface="+mn-lt"/>
                <a:ea typeface="+mn-ea"/>
                <a:cs typeface="+mn-cs"/>
              </a:rPr>
              <a:t>architecture follows the master slave model, where at least one master node manages Docker </a:t>
            </a:r>
            <a:r>
              <a:rPr lang="en-US" sz="1100" b="0" i="0" u="none" strike="noStrike" kern="1200" baseline="0" dirty="0" smtClean="0">
                <a:solidFill>
                  <a:schemeClr val="tx1"/>
                </a:solidFill>
                <a:latin typeface="+mn-lt"/>
                <a:ea typeface="+mn-ea"/>
                <a:cs typeface="+mn-cs"/>
              </a:rPr>
              <a:t>containers </a:t>
            </a:r>
            <a:r>
              <a:rPr lang="en-US" sz="1100" b="0" i="0" u="none" strike="noStrike" kern="1200" baseline="0" dirty="0">
                <a:solidFill>
                  <a:schemeClr val="tx1"/>
                </a:solidFill>
                <a:latin typeface="+mn-lt"/>
                <a:ea typeface="+mn-ea"/>
                <a:cs typeface="+mn-cs"/>
              </a:rPr>
              <a:t>across multiple worker nodes (slaves). </a:t>
            </a:r>
            <a:r>
              <a:rPr lang="en-US" sz="1100" b="0" i="0" u="none" strike="noStrike" kern="1200" baseline="0" dirty="0" smtClean="0">
                <a:solidFill>
                  <a:schemeClr val="tx1"/>
                </a:solidFill>
                <a:latin typeface="+mn-lt"/>
                <a:ea typeface="+mn-ea"/>
                <a:cs typeface="+mn-cs"/>
              </a:rPr>
              <a:t>These </a:t>
            </a:r>
            <a:r>
              <a:rPr lang="en-US" sz="1100" b="0" i="0" u="none" strike="noStrike" kern="1200" baseline="0" dirty="0">
                <a:solidFill>
                  <a:schemeClr val="tx1"/>
                </a:solidFill>
                <a:latin typeface="+mn-lt"/>
                <a:ea typeface="+mn-ea"/>
                <a:cs typeface="+mn-cs"/>
              </a:rPr>
              <a:t>worker nodes can be local physical servers and VMs or even public and private clouds. </a:t>
            </a:r>
            <a:r>
              <a:rPr lang="en-US" sz="1100" b="0" i="0" u="none" strike="noStrike" kern="1200" baseline="0" dirty="0" smtClean="0">
                <a:solidFill>
                  <a:schemeClr val="tx1"/>
                </a:solidFill>
                <a:latin typeface="+mn-lt"/>
                <a:ea typeface="+mn-ea"/>
                <a:cs typeface="+mn-cs"/>
              </a:rPr>
              <a:t>The Master </a:t>
            </a:r>
            <a:r>
              <a:rPr lang="en-US" sz="1100" b="0" i="0" u="none" strike="noStrike" kern="1200" baseline="0" dirty="0">
                <a:solidFill>
                  <a:schemeClr val="tx1"/>
                </a:solidFill>
                <a:latin typeface="+mn-lt"/>
                <a:ea typeface="+mn-ea"/>
                <a:cs typeface="+mn-cs"/>
              </a:rPr>
              <a:t>is responsible for exposing </a:t>
            </a:r>
            <a:r>
              <a:rPr lang="en-US" sz="1100" b="0" i="0" u="none" strike="noStrike" kern="1200" baseline="0" dirty="0" smtClean="0">
                <a:solidFill>
                  <a:schemeClr val="tx1"/>
                </a:solidFill>
                <a:latin typeface="+mn-lt"/>
                <a:ea typeface="+mn-ea"/>
                <a:cs typeface="+mn-cs"/>
              </a:rPr>
              <a:t>the API </a:t>
            </a:r>
            <a:r>
              <a:rPr lang="en-US" sz="1100" b="0" i="0" u="none" strike="noStrike" kern="1200" baseline="0" dirty="0">
                <a:solidFill>
                  <a:schemeClr val="tx1"/>
                </a:solidFill>
                <a:latin typeface="+mn-lt"/>
                <a:ea typeface="+mn-ea"/>
                <a:cs typeface="+mn-cs"/>
              </a:rPr>
              <a:t>server, scheduling the service deployments and managing the overall cluster. The API server </a:t>
            </a:r>
            <a:r>
              <a:rPr lang="en-US" sz="1100" b="0" i="0" u="none" strike="noStrike" kern="1200" baseline="0" dirty="0" smtClean="0">
                <a:solidFill>
                  <a:schemeClr val="tx1"/>
                </a:solidFill>
                <a:latin typeface="+mn-lt"/>
                <a:ea typeface="+mn-ea"/>
                <a:cs typeface="+mn-cs"/>
              </a:rPr>
              <a:t>provides </a:t>
            </a:r>
            <a:r>
              <a:rPr lang="en-US" sz="1100" b="0" i="0" u="none" strike="noStrike" kern="1200" baseline="0" dirty="0">
                <a:solidFill>
                  <a:schemeClr val="tx1"/>
                </a:solidFill>
                <a:latin typeface="+mn-lt"/>
                <a:ea typeface="+mn-ea"/>
                <a:cs typeface="+mn-cs"/>
              </a:rPr>
              <a:t>an entry point to control the entire Kubernetes cluster. </a:t>
            </a:r>
            <a:endParaRPr lang="en-US" sz="1100" b="0" i="0" u="none" strike="noStrike" kern="1200" baseline="0" dirty="0" smtClean="0">
              <a:solidFill>
                <a:schemeClr val="tx1"/>
              </a:solidFill>
              <a:latin typeface="+mn-lt"/>
              <a:ea typeface="+mn-ea"/>
              <a:cs typeface="+mn-cs"/>
            </a:endParaRPr>
          </a:p>
          <a:p>
            <a:pPr>
              <a:buNone/>
            </a:pPr>
            <a:endParaRPr lang="en-US" sz="1100" b="0" i="0" u="none" strike="noStrike" kern="1200" baseline="0" dirty="0" smtClean="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Micro-services </a:t>
            </a:r>
            <a:r>
              <a:rPr lang="en-US" sz="1100" b="0" i="0" u="none" strike="noStrike" kern="1200" baseline="0" dirty="0">
                <a:solidFill>
                  <a:schemeClr val="tx1"/>
                </a:solidFill>
                <a:latin typeface="+mn-lt"/>
                <a:ea typeface="+mn-ea"/>
                <a:cs typeface="+mn-cs"/>
              </a:rPr>
              <a:t>in Kubernetes are often tightly coupled forming a group of containers. This group is the smallest working unit in Kubernetes, which is called a pod. </a:t>
            </a:r>
            <a:endParaRPr lang="en-US" sz="1100" b="0" i="0" u="none" strike="noStrike" kern="1200" baseline="0" dirty="0" smtClean="0">
              <a:solidFill>
                <a:schemeClr val="tx1"/>
              </a:solidFill>
              <a:latin typeface="+mn-lt"/>
              <a:ea typeface="+mn-ea"/>
              <a:cs typeface="+mn-cs"/>
            </a:endParaRPr>
          </a:p>
          <a:p>
            <a:pPr>
              <a:buNone/>
            </a:pPr>
            <a:endParaRPr lang="en-US" sz="1100" b="0" i="0" u="none" strike="noStrike" kern="1200" baseline="0" dirty="0" smtClean="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A </a:t>
            </a:r>
            <a:r>
              <a:rPr lang="en-US" sz="1100" b="0" i="0" u="none" strike="noStrike" kern="1200" baseline="0" dirty="0">
                <a:solidFill>
                  <a:schemeClr val="tx1"/>
                </a:solidFill>
                <a:latin typeface="+mn-lt"/>
                <a:ea typeface="+mn-ea"/>
                <a:cs typeface="+mn-cs"/>
              </a:rPr>
              <a:t>pod represents the collection of containers and volumes (storage) running in the same execution </a:t>
            </a:r>
            <a:r>
              <a:rPr lang="en-US" sz="1100" b="0" i="0" u="none" strike="noStrike" kern="1200" baseline="0" dirty="0" smtClean="0">
                <a:solidFill>
                  <a:schemeClr val="tx1"/>
                </a:solidFill>
                <a:latin typeface="+mn-lt"/>
                <a:ea typeface="+mn-ea"/>
                <a:cs typeface="+mn-cs"/>
              </a:rPr>
              <a:t>environment. </a:t>
            </a:r>
            <a:r>
              <a:rPr lang="en-US" sz="1100" b="0" i="0" u="none" strike="noStrike" kern="1200" baseline="0" dirty="0">
                <a:solidFill>
                  <a:schemeClr val="tx1"/>
                </a:solidFill>
                <a:latin typeface="+mn-lt"/>
                <a:ea typeface="+mn-ea"/>
                <a:cs typeface="+mn-cs"/>
              </a:rPr>
              <a:t>The containers inside a pod share the same IP Address and port space (namespace). Containers in different pods are isolated from one another since they own different IP addresses, different hostnames, etc. </a:t>
            </a:r>
            <a:r>
              <a:rPr lang="en-US" sz="1100" b="0" i="0" u="none" strike="noStrike" kern="1200" baseline="0" dirty="0" smtClean="0">
                <a:solidFill>
                  <a:schemeClr val="tx1"/>
                </a:solidFill>
                <a:latin typeface="+mn-lt"/>
                <a:ea typeface="+mn-ea"/>
                <a:cs typeface="+mn-cs"/>
              </a:rPr>
              <a:t>The main limitation is that two services listening on the same port cannot be deployed inside the same pod.</a:t>
            </a:r>
          </a:p>
          <a:p>
            <a:pPr>
              <a:buNone/>
            </a:pPr>
            <a:endParaRPr lang="en-US" sz="1100" b="0" i="0" u="none" strike="noStrike" kern="1200" baseline="0" dirty="0" smtClean="0">
              <a:solidFill>
                <a:schemeClr val="tx1"/>
              </a:solidFill>
              <a:latin typeface="+mn-lt"/>
              <a:ea typeface="+mn-ea"/>
              <a:cs typeface="+mn-cs"/>
            </a:endParaRPr>
          </a:p>
          <a:p>
            <a:pPr>
              <a:buNone/>
            </a:pPr>
            <a:r>
              <a:rPr lang="en-US" sz="1100" b="0" i="0" u="none" strike="noStrike" kern="1200" baseline="0" dirty="0" smtClean="0">
                <a:solidFill>
                  <a:schemeClr val="tx1"/>
                </a:solidFill>
                <a:latin typeface="+mn-lt"/>
                <a:ea typeface="+mn-ea"/>
                <a:cs typeface="+mn-cs"/>
              </a:rPr>
              <a:t>Based on the service requirements and on the available resources, the master schedules the pod on a specific node. Then, the assigned node pulls the container images from the image registry if needed and coordinates the necessary operations to launch the pod. The scheduling operation of assigning a node of the cluster to each pod is performed by the Kube-scheduler (KS) component. The KS is the default scheduling component in the Kubernetes platform, which is responsible for deciding where a specific pod should be deployed. </a:t>
            </a:r>
          </a:p>
        </p:txBody>
      </p:sp>
    </p:spTree>
    <p:extLst>
      <p:ext uri="{BB962C8B-B14F-4D97-AF65-F5344CB8AC3E}">
        <p14:creationId xmlns:p14="http://schemas.microsoft.com/office/powerpoint/2010/main" val="861352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But how this KS works exactly?</a:t>
            </a:r>
          </a:p>
          <a:p>
            <a:pPr>
              <a:buNone/>
            </a:pPr>
            <a:endParaRPr lang="en-US" dirty="0" smtClean="0"/>
          </a:p>
          <a:p>
            <a:pPr>
              <a:buNone/>
            </a:pPr>
            <a:r>
              <a:rPr lang="en-US" dirty="0" smtClean="0"/>
              <a:t>Is there any way of fine tuning</a:t>
            </a:r>
            <a:r>
              <a:rPr lang="en-US" baseline="0" dirty="0" smtClean="0"/>
              <a:t> the scheduling behavior specifically for IoT or Smart City environments?</a:t>
            </a:r>
          </a:p>
          <a:p>
            <a:pPr>
              <a:buNone/>
            </a:pPr>
            <a:endParaRPr lang="en-US" baseline="0" dirty="0" smtClean="0"/>
          </a:p>
          <a:p>
            <a:pPr>
              <a:buNone/>
            </a:pPr>
            <a:r>
              <a:rPr lang="en-US" baseline="0" dirty="0" smtClean="0"/>
              <a:t>These questions are answered next…</a:t>
            </a:r>
            <a:endParaRPr lang="en-US" dirty="0"/>
          </a:p>
        </p:txBody>
      </p:sp>
    </p:spTree>
    <p:extLst>
      <p:ext uri="{BB962C8B-B14F-4D97-AF65-F5344CB8AC3E}">
        <p14:creationId xmlns:p14="http://schemas.microsoft.com/office/powerpoint/2010/main" val="3919748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p:nvPr/>
        </p:nvSpPr>
        <p:spPr>
          <a:xfrm>
            <a:off x="0" y="205977"/>
            <a:ext cx="8686800" cy="1165500"/>
          </a:xfrm>
          <a:prstGeom prst="rect">
            <a:avLst/>
          </a:prstGeom>
          <a:solidFill>
            <a:schemeClr val="dk2"/>
          </a:solidFill>
          <a:ln>
            <a:noFill/>
          </a:ln>
        </p:spPr>
        <p:txBody>
          <a:bodyPr wrap="square" lIns="91425" tIns="45700" rIns="91425" bIns="45700" anchor="ctr" anchorCtr="0">
            <a:noAutofit/>
          </a:bodyPr>
          <a:lstStyle/>
          <a:p>
            <a:pPr lvl="0">
              <a:spcBef>
                <a:spcPts val="0"/>
              </a:spcBef>
              <a:buNone/>
            </a:pPr>
            <a:endParaRPr/>
          </a:p>
        </p:txBody>
      </p:sp>
      <p:sp>
        <p:nvSpPr>
          <p:cNvPr id="27" name="Shape 27"/>
          <p:cNvSpPr txBox="1">
            <a:spLocks noGrp="1"/>
          </p:cNvSpPr>
          <p:nvPr>
            <p:ph type="title"/>
          </p:nvPr>
        </p:nvSpPr>
        <p:spPr>
          <a:xfrm>
            <a:off x="457200" y="205978"/>
            <a:ext cx="8229600" cy="11415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sldNum" idx="12"/>
          </p:nvPr>
        </p:nvSpPr>
        <p:spPr>
          <a:xfrm>
            <a:off x="4297641" y="4749901"/>
            <a:ext cx="548700" cy="393600"/>
          </a:xfrm>
          <a:prstGeom prst="rect">
            <a:avLst/>
          </a:prstGeom>
        </p:spPr>
        <p:txBody>
          <a:bodyPr wrap="square" lIns="91425" tIns="91425" rIns="91425" bIns="91425" anchor="ctr" anchorCtr="0">
            <a:noAutofit/>
          </a:bodyPr>
          <a:lstStyle/>
          <a:p>
            <a:pPr lvl="0" algn="ct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aption">
    <p:spTree>
      <p:nvGrpSpPr>
        <p:cNvPr id="1" name="Shape 29"/>
        <p:cNvGrpSpPr/>
        <p:nvPr/>
      </p:nvGrpSpPr>
      <p:grpSpPr>
        <a:xfrm>
          <a:off x="0" y="0"/>
          <a:ext cx="0" cy="0"/>
          <a:chOff x="0" y="0"/>
          <a:chExt cx="0" cy="0"/>
        </a:xfrm>
      </p:grpSpPr>
      <p:sp>
        <p:nvSpPr>
          <p:cNvPr id="30" name="Shape 30"/>
          <p:cNvSpPr/>
          <p:nvPr/>
        </p:nvSpPr>
        <p:spPr>
          <a:xfrm>
            <a:off x="0" y="4406309"/>
            <a:ext cx="8686800" cy="519600"/>
          </a:xfrm>
          <a:prstGeom prst="rect">
            <a:avLst/>
          </a:prstGeom>
          <a:solidFill>
            <a:schemeClr val="dk2"/>
          </a:solidFill>
          <a:ln>
            <a:noFill/>
          </a:ln>
        </p:spPr>
        <p:txBody>
          <a:bodyPr wrap="square" lIns="91425" tIns="45700" rIns="91425" bIns="45700" anchor="ctr" anchorCtr="0">
            <a:noAutofit/>
          </a:bodyPr>
          <a:lstStyle/>
          <a:p>
            <a:pPr lvl="0">
              <a:spcBef>
                <a:spcPts val="0"/>
              </a:spcBef>
              <a:buNone/>
            </a:pPr>
            <a:endParaRPr/>
          </a:p>
        </p:txBody>
      </p:sp>
      <p:sp>
        <p:nvSpPr>
          <p:cNvPr id="31" name="Shape 31"/>
          <p:cNvSpPr txBox="1">
            <a:spLocks noGrp="1"/>
          </p:cNvSpPr>
          <p:nvPr>
            <p:ph type="body" idx="1"/>
          </p:nvPr>
        </p:nvSpPr>
        <p:spPr>
          <a:xfrm>
            <a:off x="457200" y="4406309"/>
            <a:ext cx="8229600" cy="519600"/>
          </a:xfrm>
          <a:prstGeom prst="rect">
            <a:avLst/>
          </a:prstGeom>
        </p:spPr>
        <p:txBody>
          <a:bodyPr wrap="square" lIns="91425" tIns="91425" rIns="91425" bIns="91425" anchor="ctr" anchorCtr="0"/>
          <a:lstStyle>
            <a:lvl1pPr lvl="0">
              <a:spcBef>
                <a:spcPts val="0"/>
              </a:spcBef>
              <a:buClr>
                <a:schemeClr val="lt1"/>
              </a:buClr>
              <a:buSzPct val="100000"/>
              <a:buNone/>
              <a:defRPr sz="2400" b="1">
                <a:solidFill>
                  <a:schemeClr val="lt1"/>
                </a:solidFill>
              </a:defRPr>
            </a:lvl1pPr>
          </a:lstStyle>
          <a:p>
            <a:endParaRPr/>
          </a:p>
        </p:txBody>
      </p:sp>
      <p:sp>
        <p:nvSpPr>
          <p:cNvPr id="32" name="Shape 32"/>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dk1"/>
                </a:solidFill>
              </a:rPr>
              <a:t>‹#›</a:t>
            </a:fld>
            <a:endParaRPr lang="en">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1141500"/>
          </a:xfrm>
          <a:prstGeom prst="rect">
            <a:avLst/>
          </a:prstGeom>
          <a:noFill/>
          <a:ln>
            <a:noFill/>
          </a:ln>
        </p:spPr>
        <p:txBody>
          <a:bodyPr wrap="square" lIns="91425" tIns="91425" rIns="91425" bIns="91425" anchor="b" anchorCtr="0"/>
          <a:lstStyle>
            <a:lvl1pPr lvl="0">
              <a:spcBef>
                <a:spcPts val="0"/>
              </a:spcBef>
              <a:buClr>
                <a:schemeClr val="lt1"/>
              </a:buClr>
              <a:buSzPct val="100000"/>
              <a:buNone/>
              <a:defRPr sz="4800" b="1">
                <a:solidFill>
                  <a:schemeClr val="lt1"/>
                </a:solidFill>
              </a:defRPr>
            </a:lvl1pPr>
            <a:lvl2pPr lvl="1">
              <a:spcBef>
                <a:spcPts val="0"/>
              </a:spcBef>
              <a:buClr>
                <a:schemeClr val="lt1"/>
              </a:buClr>
              <a:buSzPct val="100000"/>
              <a:buNone/>
              <a:defRPr sz="4800" b="1">
                <a:solidFill>
                  <a:schemeClr val="lt1"/>
                </a:solidFill>
              </a:defRPr>
            </a:lvl2pPr>
            <a:lvl3pPr lvl="2">
              <a:spcBef>
                <a:spcPts val="0"/>
              </a:spcBef>
              <a:buClr>
                <a:schemeClr val="lt1"/>
              </a:buClr>
              <a:buSzPct val="100000"/>
              <a:buNone/>
              <a:defRPr sz="4800" b="1">
                <a:solidFill>
                  <a:schemeClr val="lt1"/>
                </a:solidFill>
              </a:defRPr>
            </a:lvl3pPr>
            <a:lvl4pPr lvl="3">
              <a:spcBef>
                <a:spcPts val="0"/>
              </a:spcBef>
              <a:buClr>
                <a:schemeClr val="lt1"/>
              </a:buClr>
              <a:buSzPct val="100000"/>
              <a:buNone/>
              <a:defRPr sz="4800" b="1">
                <a:solidFill>
                  <a:schemeClr val="lt1"/>
                </a:solidFill>
              </a:defRPr>
            </a:lvl4pPr>
            <a:lvl5pPr lvl="4">
              <a:spcBef>
                <a:spcPts val="0"/>
              </a:spcBef>
              <a:buClr>
                <a:schemeClr val="lt1"/>
              </a:buClr>
              <a:buSzPct val="100000"/>
              <a:buNone/>
              <a:defRPr sz="4800" b="1">
                <a:solidFill>
                  <a:schemeClr val="lt1"/>
                </a:solidFill>
              </a:defRPr>
            </a:lvl5pPr>
            <a:lvl6pPr lvl="5">
              <a:spcBef>
                <a:spcPts val="0"/>
              </a:spcBef>
              <a:buClr>
                <a:schemeClr val="lt1"/>
              </a:buClr>
              <a:buSzPct val="100000"/>
              <a:buNone/>
              <a:defRPr sz="4800" b="1">
                <a:solidFill>
                  <a:schemeClr val="lt1"/>
                </a:solidFill>
              </a:defRPr>
            </a:lvl6pPr>
            <a:lvl7pPr lvl="6">
              <a:spcBef>
                <a:spcPts val="0"/>
              </a:spcBef>
              <a:buClr>
                <a:schemeClr val="lt1"/>
              </a:buClr>
              <a:buSzPct val="100000"/>
              <a:buNone/>
              <a:defRPr sz="4800" b="1">
                <a:solidFill>
                  <a:schemeClr val="lt1"/>
                </a:solidFill>
              </a:defRPr>
            </a:lvl7pPr>
            <a:lvl8pPr lvl="7">
              <a:spcBef>
                <a:spcPts val="0"/>
              </a:spcBef>
              <a:buClr>
                <a:schemeClr val="lt1"/>
              </a:buClr>
              <a:buSzPct val="100000"/>
              <a:buNone/>
              <a:defRPr sz="4800" b="1">
                <a:solidFill>
                  <a:schemeClr val="lt1"/>
                </a:solidFill>
              </a:defRPr>
            </a:lvl8pPr>
            <a:lvl9pPr lvl="8">
              <a:spcBef>
                <a:spcPts val="0"/>
              </a:spcBef>
              <a:buClr>
                <a:schemeClr val="lt1"/>
              </a:buClr>
              <a:buSzPct val="100000"/>
              <a:buNone/>
              <a:defRPr sz="4800" b="1">
                <a:solidFill>
                  <a:schemeClr val="lt1"/>
                </a:solidFill>
              </a:defRPr>
            </a:lvl9pPr>
          </a:lstStyle>
          <a:p>
            <a:endParaRPr/>
          </a:p>
        </p:txBody>
      </p:sp>
      <p:sp>
        <p:nvSpPr>
          <p:cNvPr id="7" name="Shape 7"/>
          <p:cNvSpPr txBox="1">
            <a:spLocks noGrp="1"/>
          </p:cNvSpPr>
          <p:nvPr>
            <p:ph type="body" idx="1"/>
          </p:nvPr>
        </p:nvSpPr>
        <p:spPr>
          <a:xfrm>
            <a:off x="457200" y="1460499"/>
            <a:ext cx="8229600" cy="3465300"/>
          </a:xfrm>
          <a:prstGeom prst="rect">
            <a:avLst/>
          </a:prstGeom>
          <a:noFill/>
          <a:ln>
            <a:noFill/>
          </a:ln>
        </p:spPr>
        <p:txBody>
          <a:bodyPr wrap="square" lIns="91425" tIns="91425" rIns="91425" bIns="91425" anchor="t" anchorCtr="0"/>
          <a:lstStyle>
            <a:lvl1pPr lvl="0">
              <a:spcBef>
                <a:spcPts val="600"/>
              </a:spcBef>
              <a:buClr>
                <a:schemeClr val="dk2"/>
              </a:buClr>
              <a:buSzPct val="100000"/>
              <a:buChar char="●"/>
              <a:defRPr sz="3000">
                <a:solidFill>
                  <a:schemeClr val="dk2"/>
                </a:solidFill>
              </a:defRPr>
            </a:lvl1pPr>
            <a:lvl2pPr lvl="1">
              <a:spcBef>
                <a:spcPts val="480"/>
              </a:spcBef>
              <a:buClr>
                <a:schemeClr val="dk2"/>
              </a:buClr>
              <a:buSzPct val="100000"/>
              <a:buChar char="○"/>
              <a:defRPr sz="2400">
                <a:solidFill>
                  <a:schemeClr val="dk2"/>
                </a:solidFill>
              </a:defRPr>
            </a:lvl2pPr>
            <a:lvl3pPr lvl="2">
              <a:spcBef>
                <a:spcPts val="480"/>
              </a:spcBef>
              <a:buClr>
                <a:schemeClr val="dk2"/>
              </a:buClr>
              <a:buSzPct val="100000"/>
              <a:buChar char="■"/>
              <a:defRPr sz="2400">
                <a:solidFill>
                  <a:schemeClr val="dk2"/>
                </a:solidFill>
              </a:defRPr>
            </a:lvl3pPr>
            <a:lvl4pPr lvl="3">
              <a:spcBef>
                <a:spcPts val="360"/>
              </a:spcBef>
              <a:buClr>
                <a:schemeClr val="dk2"/>
              </a:buClr>
              <a:buSzPct val="100000"/>
              <a:buChar char="●"/>
              <a:defRPr sz="1800">
                <a:solidFill>
                  <a:schemeClr val="dk2"/>
                </a:solidFill>
              </a:defRPr>
            </a:lvl4pPr>
            <a:lvl5pPr lvl="4">
              <a:spcBef>
                <a:spcPts val="360"/>
              </a:spcBef>
              <a:buClr>
                <a:schemeClr val="dk2"/>
              </a:buClr>
              <a:buSzPct val="100000"/>
              <a:buChar char="○"/>
              <a:defRPr sz="1800">
                <a:solidFill>
                  <a:schemeClr val="dk2"/>
                </a:solidFill>
              </a:defRPr>
            </a:lvl5pPr>
            <a:lvl6pPr lvl="5">
              <a:spcBef>
                <a:spcPts val="360"/>
              </a:spcBef>
              <a:buClr>
                <a:schemeClr val="dk2"/>
              </a:buClr>
              <a:buSzPct val="100000"/>
              <a:buChar char="■"/>
              <a:defRPr sz="1800">
                <a:solidFill>
                  <a:schemeClr val="dk2"/>
                </a:solidFill>
              </a:defRPr>
            </a:lvl6pPr>
            <a:lvl7pPr lvl="6">
              <a:spcBef>
                <a:spcPts val="360"/>
              </a:spcBef>
              <a:buClr>
                <a:schemeClr val="dk2"/>
              </a:buClr>
              <a:buSzPct val="100000"/>
              <a:buChar char="●"/>
              <a:defRPr sz="1800">
                <a:solidFill>
                  <a:schemeClr val="dk2"/>
                </a:solidFill>
              </a:defRPr>
            </a:lvl7pPr>
            <a:lvl8pPr lvl="7">
              <a:spcBef>
                <a:spcPts val="360"/>
              </a:spcBef>
              <a:buClr>
                <a:schemeClr val="dk2"/>
              </a:buClr>
              <a:buSzPct val="100000"/>
              <a:buChar char="○"/>
              <a:defRPr sz="1800">
                <a:solidFill>
                  <a:schemeClr val="dk2"/>
                </a:solidFill>
              </a:defRPr>
            </a:lvl8pPr>
            <a:lvl9pPr lvl="8">
              <a:spcBef>
                <a:spcPts val="360"/>
              </a:spcBef>
              <a:buClr>
                <a:schemeClr val="dk2"/>
              </a:buClr>
              <a:buSzPct val="100000"/>
              <a:buChar char="■"/>
              <a:defRPr sz="1800">
                <a:solidFill>
                  <a:schemeClr val="dk2"/>
                </a:solidFill>
              </a:defRPr>
            </a:lvl9pPr>
          </a:lstStyle>
          <a:p>
            <a:endParaRPr/>
          </a:p>
        </p:txBody>
      </p:sp>
      <p:sp>
        <p:nvSpPr>
          <p:cNvPr id="8" name="Shape 8"/>
          <p:cNvSpPr txBox="1">
            <a:spLocks noGrp="1"/>
          </p:cNvSpPr>
          <p:nvPr>
            <p:ph type="sldNum" idx="12"/>
          </p:nvPr>
        </p:nvSpPr>
        <p:spPr>
          <a:xfrm>
            <a:off x="8556791" y="47498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300">
                <a:solidFill>
                  <a:schemeClr val="dk2"/>
                </a:solidFill>
              </a:rPr>
              <a:t>‹#›</a:t>
            </a:fld>
            <a:endParaRPr lang="en" sz="1300">
              <a:solidFill>
                <a:schemeClr val="dk2"/>
              </a:solidFill>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jp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jp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hyperlink" Target="http://inf.ufrgs.br/~lbondan/"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44" name="Shape 44" descr="uQu7T64e.jpg"/>
          <p:cNvPicPr preferRelativeResize="0"/>
          <p:nvPr/>
        </p:nvPicPr>
        <p:blipFill rotWithShape="1">
          <a:blip r:embed="rId3">
            <a:alphaModFix/>
          </a:blip>
          <a:srcRect t="31285" b="24762"/>
          <a:stretch/>
        </p:blipFill>
        <p:spPr>
          <a:xfrm>
            <a:off x="7631997" y="495775"/>
            <a:ext cx="1104883" cy="478259"/>
          </a:xfrm>
          <a:prstGeom prst="rect">
            <a:avLst/>
          </a:prstGeom>
          <a:noFill/>
          <a:ln>
            <a:noFill/>
          </a:ln>
        </p:spPr>
      </p:pic>
      <p:pic>
        <p:nvPicPr>
          <p:cNvPr id="45" name="Shape 45" descr="logo_UGent200_EN_RGB_colour_2400dpi.png"/>
          <p:cNvPicPr preferRelativeResize="0"/>
          <p:nvPr/>
        </p:nvPicPr>
        <p:blipFill rotWithShape="1">
          <a:blip r:embed="rId4">
            <a:alphaModFix/>
          </a:blip>
          <a:srcRect l="16850" t="16972" r="22296" b="20857"/>
          <a:stretch/>
        </p:blipFill>
        <p:spPr>
          <a:xfrm>
            <a:off x="387900" y="366918"/>
            <a:ext cx="718950" cy="607116"/>
          </a:xfrm>
          <a:prstGeom prst="rect">
            <a:avLst/>
          </a:prstGeom>
          <a:noFill/>
          <a:ln>
            <a:noFill/>
          </a:ln>
        </p:spPr>
      </p:pic>
      <p:sp>
        <p:nvSpPr>
          <p:cNvPr id="10" name="Shape 39"/>
          <p:cNvSpPr txBox="1">
            <a:spLocks/>
          </p:cNvSpPr>
          <p:nvPr/>
        </p:nvSpPr>
        <p:spPr>
          <a:xfrm>
            <a:off x="245037" y="1663639"/>
            <a:ext cx="8658737" cy="1103141"/>
          </a:xfrm>
          <a:prstGeom prst="rect">
            <a:avLst/>
          </a:prstGeom>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lvl="6" algn="ctr"/>
            <a:r>
              <a:rPr lang="en-US" sz="4000" b="1" dirty="0">
                <a:latin typeface="UGent Panno Text" panose="02000506040000040003" pitchFamily="2" charset="0"/>
                <a:cs typeface="Calibri Light" panose="020F0302020204030204" pitchFamily="34" charset="0"/>
              </a:rPr>
              <a:t>Towards Network-Aware Resource Provisioning in Kubernetes for Fog Computing applications</a:t>
            </a:r>
            <a:endParaRPr lang="en" sz="4000" b="1" dirty="0">
              <a:latin typeface="UGent Panno Text" panose="02000506040000040003" pitchFamily="2" charset="0"/>
              <a:cs typeface="Calibri Light" panose="020F0302020204030204" pitchFamily="34" charset="0"/>
            </a:endParaRPr>
          </a:p>
        </p:txBody>
      </p:sp>
      <p:sp>
        <p:nvSpPr>
          <p:cNvPr id="11" name="Shape 39"/>
          <p:cNvSpPr txBox="1">
            <a:spLocks/>
          </p:cNvSpPr>
          <p:nvPr/>
        </p:nvSpPr>
        <p:spPr>
          <a:xfrm>
            <a:off x="92990" y="3115938"/>
            <a:ext cx="9051010" cy="453783"/>
          </a:xfrm>
          <a:prstGeom prst="rect">
            <a:avLst/>
          </a:prstGeom>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 sz="2800" dirty="0">
                <a:latin typeface="UGent Panno Text" panose="02000506040000040003" pitchFamily="2" charset="0"/>
                <a:cs typeface="Calibri" panose="020F0502020204030204" pitchFamily="34" charset="0"/>
              </a:rPr>
              <a:t>Jos</a:t>
            </a:r>
            <a:r>
              <a:rPr lang="en-US" sz="2800" dirty="0">
                <a:latin typeface="UGent Panno Text" panose="02000506040000040003" pitchFamily="2" charset="0"/>
                <a:cs typeface="Calibri" panose="020F0502020204030204" pitchFamily="34" charset="0"/>
              </a:rPr>
              <a:t>é</a:t>
            </a:r>
            <a:r>
              <a:rPr lang="en" sz="2800" dirty="0">
                <a:latin typeface="UGent Panno Text" panose="02000506040000040003" pitchFamily="2" charset="0"/>
                <a:cs typeface="Calibri" panose="020F0502020204030204" pitchFamily="34" charset="0"/>
              </a:rPr>
              <a:t> Santos, Tim Wauters, Bruno Volckaert, Filip de Turck</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645" y="539367"/>
            <a:ext cx="1308690" cy="391073"/>
          </a:xfrm>
          <a:prstGeom prst="rect">
            <a:avLst/>
          </a:prstGeom>
        </p:spPr>
      </p:pic>
      <p:grpSp>
        <p:nvGrpSpPr>
          <p:cNvPr id="4" name="Group 3"/>
          <p:cNvGrpSpPr/>
          <p:nvPr/>
        </p:nvGrpSpPr>
        <p:grpSpPr>
          <a:xfrm>
            <a:off x="839457" y="3918879"/>
            <a:ext cx="7897423" cy="936900"/>
            <a:chOff x="573898" y="3918879"/>
            <a:chExt cx="7897423" cy="936900"/>
          </a:xfrm>
        </p:grpSpPr>
        <p:sp>
          <p:nvSpPr>
            <p:cNvPr id="41" name="Shape 41"/>
            <p:cNvSpPr txBox="1"/>
            <p:nvPr/>
          </p:nvSpPr>
          <p:spPr>
            <a:xfrm>
              <a:off x="2600335" y="3918879"/>
              <a:ext cx="5870986" cy="936900"/>
            </a:xfrm>
            <a:prstGeom prst="rect">
              <a:avLst/>
            </a:prstGeom>
            <a:noFill/>
            <a:ln>
              <a:noFill/>
            </a:ln>
          </p:spPr>
          <p:txBody>
            <a:bodyPr wrap="square" lIns="91425" tIns="91425" rIns="91425" bIns="91425" anchor="ctr" anchorCtr="0">
              <a:noAutofit/>
            </a:bodyPr>
            <a:lstStyle/>
            <a:p>
              <a:pPr lvl="0"/>
              <a:r>
                <a:rPr lang="en-US" sz="2000" dirty="0">
                  <a:latin typeface="UGent Panno Text" panose="02000506040000040003" pitchFamily="2" charset="0"/>
                  <a:cs typeface="Calibri" panose="020F0502020204030204" pitchFamily="34" charset="0"/>
                </a:rPr>
                <a:t>IEEE Conference on Network Softwarization </a:t>
              </a:r>
              <a:r>
                <a:rPr lang="en" sz="2000" dirty="0">
                  <a:latin typeface="UGent Panno Text" panose="02000506040000040003" pitchFamily="2" charset="0"/>
                  <a:cs typeface="Calibri" panose="020F0502020204030204" pitchFamily="34" charset="0"/>
                </a:rPr>
                <a:t>(NETSOFT 2019)</a:t>
              </a:r>
            </a:p>
            <a:p>
              <a:pPr lvl="0" rtl="0">
                <a:spcBef>
                  <a:spcPts val="0"/>
                </a:spcBef>
                <a:buNone/>
              </a:pPr>
              <a:r>
                <a:rPr lang="en" sz="2000" dirty="0">
                  <a:latin typeface="UGent Panno Text" panose="02000506040000040003" pitchFamily="2" charset="0"/>
                  <a:cs typeface="Calibri" panose="020F0502020204030204" pitchFamily="34" charset="0"/>
                </a:rPr>
                <a:t>24 – 28 June, 2019 </a:t>
              </a:r>
              <a:r>
                <a:rPr lang="en" sz="2000" dirty="0">
                  <a:solidFill>
                    <a:schemeClr val="dk1"/>
                  </a:solidFill>
                  <a:latin typeface="UGent Panno Text" panose="02000506040000040003" pitchFamily="2" charset="0"/>
                  <a:cs typeface="Calibri" panose="020F0502020204030204" pitchFamily="34" charset="0"/>
                </a:rPr>
                <a:t>– Paris, France</a:t>
              </a:r>
              <a:endParaRPr lang="en" sz="2000" dirty="0">
                <a:latin typeface="UGent Panno Text" panose="02000506040000040003" pitchFamily="2" charset="0"/>
                <a:cs typeface="Calibri" panose="020F0502020204030204" pitchFamily="34" charset="0"/>
              </a:endParaRPr>
            </a:p>
          </p:txBody>
        </p:sp>
        <p:pic>
          <p:nvPicPr>
            <p:cNvPr id="3" name="Picture 2"/>
            <p:cNvPicPr>
              <a:picLocks noChangeAspect="1"/>
            </p:cNvPicPr>
            <p:nvPr/>
          </p:nvPicPr>
          <p:blipFill rotWithShape="1">
            <a:blip r:embed="rId6"/>
            <a:srcRect r="58950"/>
            <a:stretch/>
          </p:blipFill>
          <p:spPr>
            <a:xfrm>
              <a:off x="573898" y="3985891"/>
              <a:ext cx="2026437" cy="802876"/>
            </a:xfrm>
            <a:prstGeom prst="rect">
              <a:avLst/>
            </a:prstGeom>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229" y="182598"/>
            <a:ext cx="4061853" cy="4415309"/>
          </a:xfrm>
          <a:prstGeom prst="rect">
            <a:avLst/>
          </a:prstGeom>
        </p:spPr>
      </p:pic>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10</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6" name="Shape 44" descr="uQu7T64e.jpg"/>
          <p:cNvPicPr preferRelativeResize="0"/>
          <p:nvPr/>
        </p:nvPicPr>
        <p:blipFill rotWithShape="1">
          <a:blip r:embed="rId4">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5">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8" name="Rectangle 7"/>
          <p:cNvSpPr/>
          <p:nvPr/>
        </p:nvSpPr>
        <p:spPr>
          <a:xfrm>
            <a:off x="137922" y="96369"/>
            <a:ext cx="3021981"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Kube-Scheduler (KS)</a:t>
            </a:r>
          </a:p>
        </p:txBody>
      </p:sp>
      <p:sp>
        <p:nvSpPr>
          <p:cNvPr id="10" name="Rectangle 9"/>
          <p:cNvSpPr/>
          <p:nvPr/>
        </p:nvSpPr>
        <p:spPr>
          <a:xfrm>
            <a:off x="137922" y="683072"/>
            <a:ext cx="4050307" cy="646331"/>
          </a:xfrm>
          <a:prstGeom prst="rect">
            <a:avLst/>
          </a:prstGeom>
        </p:spPr>
        <p:txBody>
          <a:bodyPr wrap="square" anchor="ctr">
            <a:spAutoFit/>
          </a:bodyPr>
          <a:lstStyle/>
          <a:p>
            <a:pPr>
              <a:lnSpc>
                <a:spcPct val="150000"/>
              </a:lnSpc>
            </a:pPr>
            <a:r>
              <a:rPr lang="en-US" sz="2400" b="1" dirty="0">
                <a:latin typeface="UGent Panno Text" panose="02000506040000040003" pitchFamily="2" charset="0"/>
              </a:rPr>
              <a:t>How does it work?</a:t>
            </a:r>
          </a:p>
        </p:txBody>
      </p:sp>
      <p:grpSp>
        <p:nvGrpSpPr>
          <p:cNvPr id="14" name="Group 13"/>
          <p:cNvGrpSpPr/>
          <p:nvPr/>
        </p:nvGrpSpPr>
        <p:grpSpPr>
          <a:xfrm>
            <a:off x="662653" y="1636484"/>
            <a:ext cx="2115983" cy="553998"/>
            <a:chOff x="662653" y="1636484"/>
            <a:chExt cx="2115983" cy="553998"/>
          </a:xfrm>
        </p:grpSpPr>
        <p:sp>
          <p:nvSpPr>
            <p:cNvPr id="2" name="Oval 1"/>
            <p:cNvSpPr/>
            <p:nvPr/>
          </p:nvSpPr>
          <p:spPr>
            <a:xfrm>
              <a:off x="662653" y="1640181"/>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1</a:t>
              </a:r>
            </a:p>
          </p:txBody>
        </p:sp>
        <p:sp>
          <p:nvSpPr>
            <p:cNvPr id="9" name="Rectangle 8"/>
            <p:cNvSpPr/>
            <p:nvPr/>
          </p:nvSpPr>
          <p:spPr>
            <a:xfrm>
              <a:off x="1359658" y="1636484"/>
              <a:ext cx="1418978" cy="553998"/>
            </a:xfrm>
            <a:prstGeom prst="rect">
              <a:avLst/>
            </a:prstGeom>
          </p:spPr>
          <p:txBody>
            <a:bodyPr wrap="none" anchor="ctr">
              <a:spAutoFit/>
            </a:bodyPr>
            <a:lstStyle/>
            <a:p>
              <a:pPr>
                <a:lnSpc>
                  <a:spcPct val="150000"/>
                </a:lnSpc>
              </a:pPr>
              <a:r>
                <a:rPr lang="en-US" sz="2000" dirty="0">
                  <a:latin typeface="UGent Panno Text" panose="02000506040000040003" pitchFamily="2" charset="0"/>
                </a:rPr>
                <a:t>Node Filtering</a:t>
              </a:r>
            </a:p>
          </p:txBody>
        </p:sp>
      </p:grpSp>
      <p:grpSp>
        <p:nvGrpSpPr>
          <p:cNvPr id="13" name="Group 12"/>
          <p:cNvGrpSpPr/>
          <p:nvPr/>
        </p:nvGrpSpPr>
        <p:grpSpPr>
          <a:xfrm>
            <a:off x="662652" y="2496580"/>
            <a:ext cx="3047329" cy="547589"/>
            <a:chOff x="662652" y="2496580"/>
            <a:chExt cx="3047329" cy="547589"/>
          </a:xfrm>
        </p:grpSpPr>
        <p:sp>
          <p:nvSpPr>
            <p:cNvPr id="11" name="Oval 10"/>
            <p:cNvSpPr/>
            <p:nvPr/>
          </p:nvSpPr>
          <p:spPr>
            <a:xfrm>
              <a:off x="662652" y="2497564"/>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2</a:t>
              </a:r>
            </a:p>
          </p:txBody>
        </p:sp>
        <p:sp>
          <p:nvSpPr>
            <p:cNvPr id="12" name="Rectangle 11"/>
            <p:cNvSpPr/>
            <p:nvPr/>
          </p:nvSpPr>
          <p:spPr>
            <a:xfrm>
              <a:off x="1359658" y="2496580"/>
              <a:ext cx="2350323" cy="501227"/>
            </a:xfrm>
            <a:prstGeom prst="rect">
              <a:avLst/>
            </a:prstGeom>
          </p:spPr>
          <p:txBody>
            <a:bodyPr wrap="none">
              <a:spAutoFit/>
            </a:bodyPr>
            <a:lstStyle/>
            <a:p>
              <a:pPr>
                <a:lnSpc>
                  <a:spcPct val="150000"/>
                </a:lnSpc>
              </a:pPr>
              <a:r>
                <a:rPr lang="en-US" sz="2000" dirty="0">
                  <a:latin typeface="UGent Panno Text" panose="02000506040000040003" pitchFamily="2" charset="0"/>
                </a:rPr>
                <a:t>Node Priority Calculation</a:t>
              </a:r>
            </a:p>
          </p:txBody>
        </p:sp>
      </p:grpSp>
    </p:spTree>
    <p:extLst>
      <p:ext uri="{BB962C8B-B14F-4D97-AF65-F5344CB8AC3E}">
        <p14:creationId xmlns:p14="http://schemas.microsoft.com/office/powerpoint/2010/main" val="25097374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11</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6"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5" name="Rectangle 14"/>
          <p:cNvSpPr/>
          <p:nvPr/>
        </p:nvSpPr>
        <p:spPr>
          <a:xfrm>
            <a:off x="137922" y="96369"/>
            <a:ext cx="3021981"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Kube-Scheduler (KS)</a:t>
            </a:r>
          </a:p>
        </p:txBody>
      </p:sp>
      <p:grpSp>
        <p:nvGrpSpPr>
          <p:cNvPr id="2" name="Group 1"/>
          <p:cNvGrpSpPr/>
          <p:nvPr/>
        </p:nvGrpSpPr>
        <p:grpSpPr>
          <a:xfrm>
            <a:off x="1324201" y="1633083"/>
            <a:ext cx="4128550" cy="954107"/>
            <a:chOff x="435138" y="2087590"/>
            <a:chExt cx="4128550" cy="954107"/>
          </a:xfrm>
        </p:grpSpPr>
        <p:sp>
          <p:nvSpPr>
            <p:cNvPr id="9" name="TextBox 8"/>
            <p:cNvSpPr txBox="1"/>
            <p:nvPr/>
          </p:nvSpPr>
          <p:spPr>
            <a:xfrm>
              <a:off x="940925" y="2087590"/>
              <a:ext cx="3622763" cy="954107"/>
            </a:xfrm>
            <a:prstGeom prst="homePlate">
              <a:avLst/>
            </a:prstGeom>
            <a:solidFill>
              <a:srgbClr val="00CC99"/>
            </a:solidFill>
          </p:spPr>
          <p:txBody>
            <a:bodyPr wrap="square" rtlCol="0">
              <a:spAutoFit/>
            </a:bodyPr>
            <a:lstStyle/>
            <a:p>
              <a:pPr marL="512763"/>
              <a:r>
                <a:rPr lang="en-US" sz="2800" dirty="0">
                  <a:latin typeface="UGent Panno Text" panose="02000506040000040003" pitchFamily="2" charset="0"/>
                </a:rPr>
                <a:t>Fast Decision Time</a:t>
              </a:r>
            </a:p>
            <a:p>
              <a:pPr marL="512763"/>
              <a:r>
                <a:rPr lang="en-US" sz="2800" dirty="0">
                  <a:latin typeface="UGent Panno Text" panose="02000506040000040003" pitchFamily="2" charset="0"/>
                </a:rPr>
                <a:t>Easily extensible</a:t>
              </a:r>
              <a:endParaRPr lang="en-US" dirty="0"/>
            </a:p>
          </p:txBody>
        </p:sp>
        <p:pic>
          <p:nvPicPr>
            <p:cNvPr id="1028" name="Picture 4" descr="Imagem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138" y="2106639"/>
              <a:ext cx="908647" cy="849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501701" y="2691861"/>
            <a:ext cx="4289932" cy="954107"/>
            <a:chOff x="4563687" y="2087589"/>
            <a:chExt cx="4289932" cy="954107"/>
          </a:xfrm>
        </p:grpSpPr>
        <p:sp>
          <p:nvSpPr>
            <p:cNvPr id="14" name="TextBox 13"/>
            <p:cNvSpPr txBox="1"/>
            <p:nvPr/>
          </p:nvSpPr>
          <p:spPr>
            <a:xfrm flipH="1">
              <a:off x="4563687" y="2087589"/>
              <a:ext cx="3674226" cy="954107"/>
            </a:xfrm>
            <a:prstGeom prst="homePlate">
              <a:avLst/>
            </a:prstGeom>
            <a:solidFill>
              <a:schemeClr val="accent2">
                <a:lumMod val="40000"/>
                <a:lumOff val="60000"/>
              </a:schemeClr>
            </a:solidFill>
          </p:spPr>
          <p:txBody>
            <a:bodyPr wrap="square" rtlCol="0">
              <a:noAutofit/>
            </a:bodyPr>
            <a:lstStyle/>
            <a:p>
              <a:pPr marL="457200"/>
              <a:r>
                <a:rPr lang="en-US" sz="2800" dirty="0">
                  <a:latin typeface="UGent Panno Text" panose="02000506040000040003" pitchFamily="2" charset="0"/>
                </a:rPr>
                <a:t>Lack of specific rules</a:t>
              </a:r>
            </a:p>
            <a:p>
              <a:pPr marL="457200"/>
              <a:r>
                <a:rPr lang="en-US" sz="2800" dirty="0">
                  <a:latin typeface="UGent Panno Text" panose="02000506040000040003" pitchFamily="2" charset="0"/>
                </a:rPr>
                <a:t>Only CPU and RAM</a:t>
              </a:r>
            </a:p>
          </p:txBody>
        </p:sp>
        <p:pic>
          <p:nvPicPr>
            <p:cNvPr id="12" name="Picture 4" descr="Imagem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7907034" y="2122037"/>
              <a:ext cx="946585" cy="8852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362584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098424"/>
            <a:ext cx="9144000" cy="567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12</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6"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1" name="Rectangle 10"/>
          <p:cNvSpPr/>
          <p:nvPr/>
        </p:nvSpPr>
        <p:spPr>
          <a:xfrm>
            <a:off x="137922" y="96369"/>
            <a:ext cx="4666662"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Network-Aware Scheduler (NAS)</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769" y="1848147"/>
            <a:ext cx="7249579" cy="2567698"/>
          </a:xfrm>
          <a:prstGeom prst="rect">
            <a:avLst/>
          </a:prstGeom>
        </p:spPr>
      </p:pic>
      <p:sp>
        <p:nvSpPr>
          <p:cNvPr id="10" name="Rectangle 9"/>
          <p:cNvSpPr/>
          <p:nvPr/>
        </p:nvSpPr>
        <p:spPr>
          <a:xfrm>
            <a:off x="137922" y="600161"/>
            <a:ext cx="4050307" cy="501227"/>
          </a:xfrm>
          <a:prstGeom prst="rect">
            <a:avLst/>
          </a:prstGeom>
        </p:spPr>
        <p:txBody>
          <a:bodyPr wrap="square" anchor="ctr">
            <a:spAutoFit/>
          </a:bodyPr>
          <a:lstStyle/>
          <a:p>
            <a:pPr>
              <a:lnSpc>
                <a:spcPct val="150000"/>
              </a:lnSpc>
            </a:pPr>
            <a:r>
              <a:rPr lang="en-US" sz="2000" dirty="0">
                <a:latin typeface="UGent Panno Text" panose="02000506040000040003" pitchFamily="2" charset="0"/>
              </a:rPr>
              <a:t>Implemented by extending KS:</a:t>
            </a:r>
          </a:p>
        </p:txBody>
      </p:sp>
      <p:grpSp>
        <p:nvGrpSpPr>
          <p:cNvPr id="12" name="Group 11"/>
          <p:cNvGrpSpPr/>
          <p:nvPr/>
        </p:nvGrpSpPr>
        <p:grpSpPr>
          <a:xfrm>
            <a:off x="1071731" y="1098424"/>
            <a:ext cx="2115983" cy="553998"/>
            <a:chOff x="662653" y="1636484"/>
            <a:chExt cx="2115983" cy="553998"/>
          </a:xfrm>
        </p:grpSpPr>
        <p:sp>
          <p:nvSpPr>
            <p:cNvPr id="13" name="Oval 12"/>
            <p:cNvSpPr/>
            <p:nvPr/>
          </p:nvSpPr>
          <p:spPr>
            <a:xfrm>
              <a:off x="662653" y="1640181"/>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1</a:t>
              </a:r>
            </a:p>
          </p:txBody>
        </p:sp>
        <p:sp>
          <p:nvSpPr>
            <p:cNvPr id="14" name="Rectangle 13"/>
            <p:cNvSpPr/>
            <p:nvPr/>
          </p:nvSpPr>
          <p:spPr>
            <a:xfrm>
              <a:off x="1359658" y="1636484"/>
              <a:ext cx="1418978" cy="553998"/>
            </a:xfrm>
            <a:prstGeom prst="rect">
              <a:avLst/>
            </a:prstGeom>
          </p:spPr>
          <p:txBody>
            <a:bodyPr wrap="none" anchor="ctr">
              <a:spAutoFit/>
            </a:bodyPr>
            <a:lstStyle/>
            <a:p>
              <a:pPr>
                <a:lnSpc>
                  <a:spcPct val="150000"/>
                </a:lnSpc>
              </a:pPr>
              <a:r>
                <a:rPr lang="en-US" sz="2000" dirty="0">
                  <a:latin typeface="UGent Panno Text" panose="02000506040000040003" pitchFamily="2" charset="0"/>
                </a:rPr>
                <a:t>Node Filtering</a:t>
              </a:r>
            </a:p>
          </p:txBody>
        </p:sp>
      </p:grpSp>
      <p:grpSp>
        <p:nvGrpSpPr>
          <p:cNvPr id="15" name="Group 14"/>
          <p:cNvGrpSpPr/>
          <p:nvPr/>
        </p:nvGrpSpPr>
        <p:grpSpPr>
          <a:xfrm>
            <a:off x="4639101" y="1018767"/>
            <a:ext cx="2929504" cy="707886"/>
            <a:chOff x="662652" y="2416923"/>
            <a:chExt cx="2929504" cy="707886"/>
          </a:xfrm>
        </p:grpSpPr>
        <p:sp>
          <p:nvSpPr>
            <p:cNvPr id="16" name="Oval 15"/>
            <p:cNvSpPr/>
            <p:nvPr/>
          </p:nvSpPr>
          <p:spPr>
            <a:xfrm>
              <a:off x="662652" y="2497564"/>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2</a:t>
              </a:r>
            </a:p>
          </p:txBody>
        </p:sp>
        <p:sp>
          <p:nvSpPr>
            <p:cNvPr id="17" name="Rectangle 16"/>
            <p:cNvSpPr/>
            <p:nvPr/>
          </p:nvSpPr>
          <p:spPr>
            <a:xfrm>
              <a:off x="1283511" y="2416923"/>
              <a:ext cx="2308645" cy="707886"/>
            </a:xfrm>
            <a:prstGeom prst="rect">
              <a:avLst/>
            </a:prstGeom>
          </p:spPr>
          <p:txBody>
            <a:bodyPr wrap="none">
              <a:spAutoFit/>
            </a:bodyPr>
            <a:lstStyle/>
            <a:p>
              <a:r>
                <a:rPr lang="en-US" sz="2000" dirty="0">
                  <a:latin typeface="UGent Panno Text" panose="02000506040000040003" pitchFamily="2" charset="0"/>
                </a:rPr>
                <a:t>Minimization of </a:t>
              </a:r>
              <a:r>
                <a:rPr lang="en-US" sz="2000" dirty="0" smtClean="0">
                  <a:latin typeface="UGent Panno Text" panose="02000506040000040003" pitchFamily="2" charset="0"/>
                </a:rPr>
                <a:t>RTT </a:t>
              </a:r>
            </a:p>
            <a:p>
              <a:r>
                <a:rPr lang="en-US" sz="2000" dirty="0" smtClean="0">
                  <a:latin typeface="UGent Panno Text" panose="02000506040000040003" pitchFamily="2" charset="0"/>
                </a:rPr>
                <a:t>Bandwidth Conservation</a:t>
              </a:r>
              <a:endParaRPr lang="en-US" sz="2000" dirty="0">
                <a:latin typeface="UGent Panno Text" panose="02000506040000040003" pitchFamily="2" charset="0"/>
              </a:endParaRPr>
            </a:p>
          </p:txBody>
        </p:sp>
      </p:grpSp>
    </p:spTree>
    <p:extLst>
      <p:ext uri="{BB962C8B-B14F-4D97-AF65-F5344CB8AC3E}">
        <p14:creationId xmlns:p14="http://schemas.microsoft.com/office/powerpoint/2010/main" val="24346312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13</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6"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1" name="Rectangle 10"/>
          <p:cNvSpPr/>
          <p:nvPr/>
        </p:nvSpPr>
        <p:spPr>
          <a:xfrm>
            <a:off x="137922" y="96369"/>
            <a:ext cx="1648208"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YAML Files</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874" y="159718"/>
            <a:ext cx="2521232" cy="4727696"/>
          </a:xfrm>
          <a:prstGeom prst="rect">
            <a:avLst/>
          </a:prstGeom>
        </p:spPr>
      </p:pic>
      <p:grpSp>
        <p:nvGrpSpPr>
          <p:cNvPr id="8" name="Group 7"/>
          <p:cNvGrpSpPr/>
          <p:nvPr/>
        </p:nvGrpSpPr>
        <p:grpSpPr>
          <a:xfrm>
            <a:off x="2583512" y="2534624"/>
            <a:ext cx="1739539" cy="546605"/>
            <a:chOff x="962026" y="2413464"/>
            <a:chExt cx="1739539" cy="546605"/>
          </a:xfrm>
        </p:grpSpPr>
        <p:sp>
          <p:nvSpPr>
            <p:cNvPr id="17" name="Oval 16"/>
            <p:cNvSpPr/>
            <p:nvPr/>
          </p:nvSpPr>
          <p:spPr>
            <a:xfrm>
              <a:off x="2145022" y="2413464"/>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2</a:t>
              </a:r>
            </a:p>
          </p:txBody>
        </p:sp>
        <p:sp>
          <p:nvSpPr>
            <p:cNvPr id="21" name="Rectangle 20"/>
            <p:cNvSpPr/>
            <p:nvPr/>
          </p:nvSpPr>
          <p:spPr>
            <a:xfrm>
              <a:off x="962026" y="2436154"/>
              <a:ext cx="1096775" cy="501227"/>
            </a:xfrm>
            <a:prstGeom prst="rect">
              <a:avLst/>
            </a:prstGeom>
          </p:spPr>
          <p:txBody>
            <a:bodyPr wrap="none" anchor="ctr">
              <a:spAutoFit/>
            </a:bodyPr>
            <a:lstStyle/>
            <a:p>
              <a:pPr>
                <a:lnSpc>
                  <a:spcPct val="150000"/>
                </a:lnSpc>
              </a:pPr>
              <a:r>
                <a:rPr lang="en-US" sz="2000" dirty="0">
                  <a:latin typeface="UGent Panno Text" panose="02000506040000040003" pitchFamily="2" charset="0"/>
                </a:rPr>
                <a:t>Predicates</a:t>
              </a:r>
            </a:p>
          </p:txBody>
        </p:sp>
      </p:grpSp>
      <p:grpSp>
        <p:nvGrpSpPr>
          <p:cNvPr id="10" name="Group 9"/>
          <p:cNvGrpSpPr/>
          <p:nvPr/>
        </p:nvGrpSpPr>
        <p:grpSpPr>
          <a:xfrm>
            <a:off x="2764120" y="3741121"/>
            <a:ext cx="1558931" cy="546605"/>
            <a:chOff x="884222" y="3660259"/>
            <a:chExt cx="1558931" cy="546605"/>
          </a:xfrm>
        </p:grpSpPr>
        <p:sp>
          <p:nvSpPr>
            <p:cNvPr id="18" name="Oval 17"/>
            <p:cNvSpPr/>
            <p:nvPr/>
          </p:nvSpPr>
          <p:spPr>
            <a:xfrm>
              <a:off x="1886610" y="3660259"/>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3</a:t>
              </a:r>
            </a:p>
          </p:txBody>
        </p:sp>
        <p:sp>
          <p:nvSpPr>
            <p:cNvPr id="23" name="Rectangle 22"/>
            <p:cNvSpPr/>
            <p:nvPr/>
          </p:nvSpPr>
          <p:spPr>
            <a:xfrm>
              <a:off x="884222" y="3682949"/>
              <a:ext cx="1000595" cy="501227"/>
            </a:xfrm>
            <a:prstGeom prst="rect">
              <a:avLst/>
            </a:prstGeom>
          </p:spPr>
          <p:txBody>
            <a:bodyPr wrap="none" anchor="ctr">
              <a:spAutoFit/>
            </a:bodyPr>
            <a:lstStyle/>
            <a:p>
              <a:pPr>
                <a:lnSpc>
                  <a:spcPct val="150000"/>
                </a:lnSpc>
              </a:pPr>
              <a:r>
                <a:rPr lang="en-US" sz="2000" dirty="0">
                  <a:latin typeface="UGent Panno Text" panose="02000506040000040003" pitchFamily="2" charset="0"/>
                </a:rPr>
                <a:t>Extender</a:t>
              </a:r>
            </a:p>
          </p:txBody>
        </p:sp>
      </p:grpSp>
      <p:grpSp>
        <p:nvGrpSpPr>
          <p:cNvPr id="2" name="Group 1"/>
          <p:cNvGrpSpPr/>
          <p:nvPr/>
        </p:nvGrpSpPr>
        <p:grpSpPr>
          <a:xfrm>
            <a:off x="2384163" y="1354270"/>
            <a:ext cx="1938889" cy="546605"/>
            <a:chOff x="-987772" y="1289823"/>
            <a:chExt cx="1938889" cy="546605"/>
          </a:xfrm>
        </p:grpSpPr>
        <p:sp>
          <p:nvSpPr>
            <p:cNvPr id="16" name="Oval 15"/>
            <p:cNvSpPr/>
            <p:nvPr/>
          </p:nvSpPr>
          <p:spPr>
            <a:xfrm>
              <a:off x="394574" y="1289823"/>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1</a:t>
              </a:r>
            </a:p>
          </p:txBody>
        </p:sp>
        <p:sp>
          <p:nvSpPr>
            <p:cNvPr id="26" name="Rectangle 25"/>
            <p:cNvSpPr/>
            <p:nvPr/>
          </p:nvSpPr>
          <p:spPr>
            <a:xfrm>
              <a:off x="-987772" y="1309057"/>
              <a:ext cx="1260281" cy="501227"/>
            </a:xfrm>
            <a:prstGeom prst="rect">
              <a:avLst/>
            </a:prstGeom>
          </p:spPr>
          <p:txBody>
            <a:bodyPr wrap="none" anchor="ctr">
              <a:spAutoFit/>
            </a:bodyPr>
            <a:lstStyle/>
            <a:p>
              <a:pPr>
                <a:lnSpc>
                  <a:spcPct val="150000"/>
                </a:lnSpc>
              </a:pPr>
              <a:r>
                <a:rPr lang="en-US" sz="2000" dirty="0">
                  <a:latin typeface="UGent Panno Text" panose="02000506040000040003" pitchFamily="2" charset="0"/>
                </a:rPr>
                <a:t>Policy Name</a:t>
              </a:r>
            </a:p>
          </p:txBody>
        </p:sp>
      </p:grpSp>
      <p:sp>
        <p:nvSpPr>
          <p:cNvPr id="30" name="Rectangle 29"/>
          <p:cNvSpPr/>
          <p:nvPr/>
        </p:nvSpPr>
        <p:spPr>
          <a:xfrm>
            <a:off x="137922" y="600161"/>
            <a:ext cx="4050307" cy="501227"/>
          </a:xfrm>
          <a:prstGeom prst="rect">
            <a:avLst/>
          </a:prstGeom>
        </p:spPr>
        <p:txBody>
          <a:bodyPr wrap="square" anchor="ctr">
            <a:spAutoFit/>
          </a:bodyPr>
          <a:lstStyle/>
          <a:p>
            <a:pPr>
              <a:lnSpc>
                <a:spcPct val="150000"/>
              </a:lnSpc>
            </a:pPr>
            <a:r>
              <a:rPr lang="en-US" sz="2000" dirty="0">
                <a:latin typeface="UGent Panno Text" panose="02000506040000040003" pitchFamily="2" charset="0"/>
              </a:rPr>
              <a:t>Scheduler Policy Configuration</a:t>
            </a:r>
          </a:p>
        </p:txBody>
      </p:sp>
      <p:sp>
        <p:nvSpPr>
          <p:cNvPr id="24" name="Rectangle 23"/>
          <p:cNvSpPr/>
          <p:nvPr/>
        </p:nvSpPr>
        <p:spPr>
          <a:xfrm>
            <a:off x="4531662" y="1101388"/>
            <a:ext cx="2447444" cy="1055456"/>
          </a:xfrm>
          <a:prstGeom prst="rect">
            <a:avLst/>
          </a:prstGeom>
          <a:solidFill>
            <a:schemeClr val="accent6">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33455" y="2285102"/>
            <a:ext cx="2447444" cy="1055456"/>
          </a:xfrm>
          <a:prstGeom prst="rect">
            <a:avLst/>
          </a:prstGeom>
          <a:solidFill>
            <a:schemeClr val="accent6">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531662" y="3486696"/>
            <a:ext cx="2447444" cy="1055456"/>
          </a:xfrm>
          <a:prstGeom prst="rect">
            <a:avLst/>
          </a:prstGeom>
          <a:solidFill>
            <a:schemeClr val="accent6">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11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7"/>
                                        </p:tgtEl>
                                      </p:cBhvr>
                                    </p:animEffect>
                                    <p:set>
                                      <p:cBhvr>
                                        <p:cTn id="4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7" grpId="0" animBg="1"/>
      <p:bldP spid="2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14</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6"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1" name="Rectangle 10"/>
          <p:cNvSpPr/>
          <p:nvPr/>
        </p:nvSpPr>
        <p:spPr>
          <a:xfrm>
            <a:off x="137922" y="96369"/>
            <a:ext cx="1648208"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YAML Files</a:t>
            </a:r>
          </a:p>
        </p:txBody>
      </p:sp>
      <p:grpSp>
        <p:nvGrpSpPr>
          <p:cNvPr id="5" name="Group 4"/>
          <p:cNvGrpSpPr/>
          <p:nvPr/>
        </p:nvGrpSpPr>
        <p:grpSpPr>
          <a:xfrm>
            <a:off x="2868815" y="443259"/>
            <a:ext cx="1987692" cy="707886"/>
            <a:chOff x="3291739" y="823387"/>
            <a:chExt cx="1987692" cy="707886"/>
          </a:xfrm>
        </p:grpSpPr>
        <p:sp>
          <p:nvSpPr>
            <p:cNvPr id="16" name="Oval 15"/>
            <p:cNvSpPr/>
            <p:nvPr/>
          </p:nvSpPr>
          <p:spPr>
            <a:xfrm>
              <a:off x="4722888" y="904028"/>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1</a:t>
              </a:r>
            </a:p>
          </p:txBody>
        </p:sp>
        <p:sp>
          <p:nvSpPr>
            <p:cNvPr id="21" name="Rectangle 20"/>
            <p:cNvSpPr/>
            <p:nvPr/>
          </p:nvSpPr>
          <p:spPr>
            <a:xfrm>
              <a:off x="3291739" y="823387"/>
              <a:ext cx="1379887" cy="707886"/>
            </a:xfrm>
            <a:prstGeom prst="rect">
              <a:avLst/>
            </a:prstGeom>
          </p:spPr>
          <p:txBody>
            <a:bodyPr wrap="square" anchor="ctr">
              <a:spAutoFit/>
            </a:bodyPr>
            <a:lstStyle/>
            <a:p>
              <a:pPr algn="r"/>
              <a:r>
                <a:rPr lang="en-US" sz="2000" dirty="0">
                  <a:latin typeface="UGent Panno Text" panose="02000506040000040003" pitchFamily="2" charset="0"/>
                </a:rPr>
                <a:t>Account Configuration</a:t>
              </a:r>
            </a:p>
          </p:txBody>
        </p:sp>
      </p:grpSp>
      <p:grpSp>
        <p:nvGrpSpPr>
          <p:cNvPr id="10" name="Group 9"/>
          <p:cNvGrpSpPr/>
          <p:nvPr/>
        </p:nvGrpSpPr>
        <p:grpSpPr>
          <a:xfrm>
            <a:off x="2395310" y="2290502"/>
            <a:ext cx="2464584" cy="546605"/>
            <a:chOff x="2647794" y="2284853"/>
            <a:chExt cx="2464584" cy="546605"/>
          </a:xfrm>
        </p:grpSpPr>
        <p:sp>
          <p:nvSpPr>
            <p:cNvPr id="17" name="Oval 16"/>
            <p:cNvSpPr/>
            <p:nvPr/>
          </p:nvSpPr>
          <p:spPr>
            <a:xfrm>
              <a:off x="4555835" y="2284853"/>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2</a:t>
              </a:r>
            </a:p>
          </p:txBody>
        </p:sp>
        <p:sp>
          <p:nvSpPr>
            <p:cNvPr id="26" name="Rectangle 25"/>
            <p:cNvSpPr/>
            <p:nvPr/>
          </p:nvSpPr>
          <p:spPr>
            <a:xfrm>
              <a:off x="2647794" y="2294123"/>
              <a:ext cx="1853392" cy="501227"/>
            </a:xfrm>
            <a:prstGeom prst="rect">
              <a:avLst/>
            </a:prstGeom>
          </p:spPr>
          <p:txBody>
            <a:bodyPr wrap="none" anchor="ctr">
              <a:spAutoFit/>
            </a:bodyPr>
            <a:lstStyle/>
            <a:p>
              <a:pPr>
                <a:lnSpc>
                  <a:spcPct val="150000"/>
                </a:lnSpc>
              </a:pPr>
              <a:r>
                <a:rPr lang="en-US" sz="2000" dirty="0">
                  <a:latin typeface="UGent Panno Text" panose="02000506040000040003" pitchFamily="2" charset="0"/>
                </a:rPr>
                <a:t>Extender Container</a:t>
              </a:r>
            </a:p>
          </p:txBody>
        </p:sp>
      </p:grpSp>
      <p:sp>
        <p:nvSpPr>
          <p:cNvPr id="30" name="Rectangle 29"/>
          <p:cNvSpPr/>
          <p:nvPr/>
        </p:nvSpPr>
        <p:spPr>
          <a:xfrm>
            <a:off x="137922" y="600161"/>
            <a:ext cx="4050307" cy="501227"/>
          </a:xfrm>
          <a:prstGeom prst="rect">
            <a:avLst/>
          </a:prstGeom>
        </p:spPr>
        <p:txBody>
          <a:bodyPr wrap="square" anchor="ctr">
            <a:spAutoFit/>
          </a:bodyPr>
          <a:lstStyle/>
          <a:p>
            <a:pPr>
              <a:lnSpc>
                <a:spcPct val="150000"/>
              </a:lnSpc>
            </a:pPr>
            <a:r>
              <a:rPr lang="en-US" sz="2000" dirty="0">
                <a:latin typeface="UGent Panno Text" panose="02000506040000040003" pitchFamily="2" charset="0"/>
              </a:rPr>
              <a:t>Scheduler Deployment</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7266" y="30013"/>
            <a:ext cx="2056568" cy="5067585"/>
          </a:xfrm>
          <a:prstGeom prst="rect">
            <a:avLst/>
          </a:prstGeom>
        </p:spPr>
      </p:pic>
      <p:grpSp>
        <p:nvGrpSpPr>
          <p:cNvPr id="8" name="Group 7"/>
          <p:cNvGrpSpPr/>
          <p:nvPr/>
        </p:nvGrpSpPr>
        <p:grpSpPr>
          <a:xfrm>
            <a:off x="2903903" y="3314378"/>
            <a:ext cx="1952604" cy="546605"/>
            <a:chOff x="547699" y="3472427"/>
            <a:chExt cx="1952604" cy="546605"/>
          </a:xfrm>
        </p:grpSpPr>
        <p:sp>
          <p:nvSpPr>
            <p:cNvPr id="18" name="Oval 17"/>
            <p:cNvSpPr/>
            <p:nvPr/>
          </p:nvSpPr>
          <p:spPr>
            <a:xfrm>
              <a:off x="1943760" y="3472427"/>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3</a:t>
              </a:r>
            </a:p>
          </p:txBody>
        </p:sp>
        <p:sp>
          <p:nvSpPr>
            <p:cNvPr id="24" name="Rectangle 23"/>
            <p:cNvSpPr/>
            <p:nvPr/>
          </p:nvSpPr>
          <p:spPr>
            <a:xfrm>
              <a:off x="547699" y="3481969"/>
              <a:ext cx="1284326" cy="501227"/>
            </a:xfrm>
            <a:prstGeom prst="rect">
              <a:avLst/>
            </a:prstGeom>
          </p:spPr>
          <p:txBody>
            <a:bodyPr wrap="none" anchor="ctr">
              <a:spAutoFit/>
            </a:bodyPr>
            <a:lstStyle/>
            <a:p>
              <a:pPr>
                <a:lnSpc>
                  <a:spcPct val="150000"/>
                </a:lnSpc>
              </a:pPr>
              <a:r>
                <a:rPr lang="en-US" sz="2000" dirty="0">
                  <a:latin typeface="UGent Panno Text" panose="02000506040000040003" pitchFamily="2" charset="0"/>
                </a:rPr>
                <a:t>KS Container</a:t>
              </a:r>
            </a:p>
          </p:txBody>
        </p:sp>
      </p:grpSp>
      <p:sp>
        <p:nvSpPr>
          <p:cNvPr id="25" name="Rectangle 24"/>
          <p:cNvSpPr/>
          <p:nvPr/>
        </p:nvSpPr>
        <p:spPr>
          <a:xfrm>
            <a:off x="5062262" y="219716"/>
            <a:ext cx="2001572" cy="1154973"/>
          </a:xfrm>
          <a:prstGeom prst="rect">
            <a:avLst/>
          </a:prstGeom>
          <a:solidFill>
            <a:schemeClr val="accent6">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062262" y="2467048"/>
            <a:ext cx="2001572" cy="332300"/>
          </a:xfrm>
          <a:prstGeom prst="rect">
            <a:avLst/>
          </a:prstGeom>
          <a:solidFill>
            <a:schemeClr val="accent6">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066161" y="2793499"/>
            <a:ext cx="2001572" cy="1588365"/>
          </a:xfrm>
          <a:prstGeom prst="rect">
            <a:avLst/>
          </a:prstGeom>
          <a:solidFill>
            <a:schemeClr val="accent6">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67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7"/>
                                        </p:tgtEl>
                                      </p:cBhvr>
                                    </p:animEffect>
                                    <p:set>
                                      <p:cBhvr>
                                        <p:cTn id="32" dur="1" fill="hold">
                                          <p:stCondLst>
                                            <p:cond delay="499"/>
                                          </p:stCondLst>
                                        </p:cTn>
                                        <p:tgtEl>
                                          <p:spTgt spid="27"/>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7" grpId="0" animBg="1"/>
      <p:bldP spid="27" grpId="1"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latin typeface="UGent Panno Text" panose="02000506040000040003" pitchFamily="2" charset="0"/>
              </a:rPr>
              <a:t>15</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8"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9"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1" name="Rectangle 10"/>
          <p:cNvSpPr/>
          <p:nvPr/>
        </p:nvSpPr>
        <p:spPr>
          <a:xfrm>
            <a:off x="137922" y="96369"/>
            <a:ext cx="1194558"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Outline</a:t>
            </a:r>
            <a:endParaRPr lang="en-US" sz="3000" dirty="0">
              <a:latin typeface="UGent Panno Text" panose="02000506040000040003" pitchFamily="2" charset="0"/>
              <a:cs typeface="Calibri Light" panose="020F0302020204030204" pitchFamily="34" charset="0"/>
            </a:endParaRPr>
          </a:p>
        </p:txBody>
      </p:sp>
      <p:sp>
        <p:nvSpPr>
          <p:cNvPr id="12" name="Rectangle 11"/>
          <p:cNvSpPr/>
          <p:nvPr/>
        </p:nvSpPr>
        <p:spPr>
          <a:xfrm>
            <a:off x="137922" y="598259"/>
            <a:ext cx="8758105"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solidFill>
                  <a:schemeClr val="bg1">
                    <a:lumMod val="65000"/>
                  </a:schemeClr>
                </a:solidFill>
                <a:latin typeface="UGent Panno Text" panose="02000506040000040003" pitchFamily="2" charset="0"/>
                <a:cs typeface="Calibri Light" panose="020F0302020204030204" pitchFamily="34" charset="0"/>
              </a:rPr>
              <a:t>How can we deal with the massive growth of IoT?</a:t>
            </a:r>
          </a:p>
          <a:p>
            <a:pPr marL="342900" indent="-342900">
              <a:lnSpc>
                <a:spcPct val="150000"/>
              </a:lnSpc>
              <a:buFont typeface="Arial" panose="020B0604020202020204" pitchFamily="34" charset="0"/>
              <a:buChar char="•"/>
            </a:pPr>
            <a:r>
              <a:rPr lang="en-US" sz="2400" dirty="0">
                <a:solidFill>
                  <a:schemeClr val="bg1">
                    <a:lumMod val="65000"/>
                  </a:schemeClr>
                </a:solidFill>
                <a:latin typeface="UGent Panno Text" panose="02000506040000040003" pitchFamily="2" charset="0"/>
                <a:cs typeface="Calibri Light" panose="020F0302020204030204" pitchFamily="34" charset="0"/>
              </a:rPr>
              <a:t>How can we improve Kubernetes Scheduling Features?</a:t>
            </a:r>
          </a:p>
          <a:p>
            <a:pPr marL="342900" indent="-342900">
              <a:lnSpc>
                <a:spcPct val="150000"/>
              </a:lnSpc>
              <a:buFont typeface="Arial" panose="020B0604020202020204" pitchFamily="34" charset="0"/>
              <a:buChar char="•"/>
            </a:pPr>
            <a:r>
              <a:rPr lang="en-US" sz="2400" dirty="0">
                <a:latin typeface="UGent Panno Text" panose="02000506040000040003" pitchFamily="2" charset="0"/>
                <a:cs typeface="Calibri Light" panose="020F0302020204030204" pitchFamily="34" charset="0"/>
              </a:rPr>
              <a:t>How can we </a:t>
            </a:r>
            <a:r>
              <a:rPr lang="en-US" sz="2400" dirty="0">
                <a:solidFill>
                  <a:srgbClr val="0070C0"/>
                </a:solidFill>
                <a:latin typeface="UGent Panno Text" panose="02000506040000040003" pitchFamily="2" charset="0"/>
                <a:cs typeface="Calibri Light" panose="020F0302020204030204" pitchFamily="34" charset="0"/>
              </a:rPr>
              <a:t>evaluate</a:t>
            </a:r>
            <a:r>
              <a:rPr lang="en-US" sz="2400" dirty="0">
                <a:latin typeface="UGent Panno Text" panose="02000506040000040003" pitchFamily="2" charset="0"/>
                <a:cs typeface="Calibri Light" panose="020F0302020204030204" pitchFamily="34" charset="0"/>
              </a:rPr>
              <a:t> our approach?</a:t>
            </a:r>
            <a:endParaRPr lang="en-US" sz="2000" dirty="0">
              <a:latin typeface="UGent Panno Text" panose="02000506040000040003" pitchFamily="2" charset="0"/>
              <a:cs typeface="Calibri Light" panose="020F0302020204030204" pitchFamily="34" charset="0"/>
            </a:endParaRPr>
          </a:p>
        </p:txBody>
      </p:sp>
    </p:spTree>
    <p:extLst>
      <p:ext uri="{BB962C8B-B14F-4D97-AF65-F5344CB8AC3E}">
        <p14:creationId xmlns:p14="http://schemas.microsoft.com/office/powerpoint/2010/main" val="31585562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latin typeface="UGent Panno Text" panose="02000506040000040003" pitchFamily="2" charset="0"/>
              </a:rPr>
              <a:t>16</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8"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9"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2" name="Rectangle 11"/>
          <p:cNvSpPr/>
          <p:nvPr/>
        </p:nvSpPr>
        <p:spPr>
          <a:xfrm>
            <a:off x="221975" y="2022268"/>
            <a:ext cx="8758105" cy="584775"/>
          </a:xfrm>
          <a:prstGeom prst="rect">
            <a:avLst/>
          </a:prstGeom>
          <a:solidFill>
            <a:srgbClr val="175FC6"/>
          </a:solidFill>
        </p:spPr>
        <p:txBody>
          <a:bodyPr wrap="square" anchor="ctr">
            <a:spAutoFit/>
          </a:bodyPr>
          <a:lstStyle/>
          <a:p>
            <a:pPr algn="ctr"/>
            <a:r>
              <a:rPr lang="en-US" sz="3200" dirty="0">
                <a:solidFill>
                  <a:schemeClr val="bg1"/>
                </a:solidFill>
                <a:latin typeface="UGent Panno Text" panose="02000506040000040003" pitchFamily="2" charset="0"/>
                <a:cs typeface="Calibri Light" panose="020F0302020204030204" pitchFamily="34" charset="0"/>
              </a:rPr>
              <a:t>Evaluation Approach</a:t>
            </a:r>
          </a:p>
        </p:txBody>
      </p:sp>
    </p:spTree>
    <p:extLst>
      <p:ext uri="{BB962C8B-B14F-4D97-AF65-F5344CB8AC3E}">
        <p14:creationId xmlns:p14="http://schemas.microsoft.com/office/powerpoint/2010/main" val="740206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16" y="681804"/>
            <a:ext cx="5353830" cy="3979698"/>
          </a:xfrm>
          <a:prstGeom prst="rect">
            <a:avLst/>
          </a:prstGeom>
        </p:spPr>
      </p:pic>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17</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6" name="Shape 44" descr="uQu7T64e.jpg"/>
          <p:cNvPicPr preferRelativeResize="0"/>
          <p:nvPr/>
        </p:nvPicPr>
        <p:blipFill rotWithShape="1">
          <a:blip r:embed="rId4">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5">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0" name="Rectangle 9"/>
          <p:cNvSpPr/>
          <p:nvPr/>
        </p:nvSpPr>
        <p:spPr>
          <a:xfrm>
            <a:off x="221975" y="121601"/>
            <a:ext cx="2920992"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Evaluation Scenario</a:t>
            </a:r>
          </a:p>
        </p:txBody>
      </p:sp>
      <p:sp>
        <p:nvSpPr>
          <p:cNvPr id="12" name="Oval 11"/>
          <p:cNvSpPr/>
          <p:nvPr/>
        </p:nvSpPr>
        <p:spPr>
          <a:xfrm>
            <a:off x="6161620" y="1573254"/>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2</a:t>
            </a:r>
          </a:p>
        </p:txBody>
      </p:sp>
      <p:sp>
        <p:nvSpPr>
          <p:cNvPr id="16" name="Oval 15"/>
          <p:cNvSpPr/>
          <p:nvPr/>
        </p:nvSpPr>
        <p:spPr>
          <a:xfrm>
            <a:off x="6161620" y="1056417"/>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1</a:t>
            </a:r>
          </a:p>
        </p:txBody>
      </p:sp>
      <p:sp>
        <p:nvSpPr>
          <p:cNvPr id="17" name="Rectangle 16"/>
          <p:cNvSpPr/>
          <p:nvPr/>
        </p:nvSpPr>
        <p:spPr>
          <a:xfrm>
            <a:off x="5978976" y="522250"/>
            <a:ext cx="2365099" cy="553998"/>
          </a:xfrm>
          <a:prstGeom prst="rect">
            <a:avLst/>
          </a:prstGeom>
        </p:spPr>
        <p:txBody>
          <a:bodyPr wrap="square" anchor="ctr">
            <a:spAutoFit/>
          </a:bodyPr>
          <a:lstStyle/>
          <a:p>
            <a:pPr>
              <a:lnSpc>
                <a:spcPct val="150000"/>
              </a:lnSpc>
            </a:pPr>
            <a:r>
              <a:rPr lang="en-US" sz="2000" dirty="0">
                <a:latin typeface="UGent Panno Text" panose="02000506040000040003" pitchFamily="2" charset="0"/>
              </a:rPr>
              <a:t>RTT Labels (e.g. Worker 1)</a:t>
            </a:r>
          </a:p>
        </p:txBody>
      </p:sp>
      <p:sp>
        <p:nvSpPr>
          <p:cNvPr id="18" name="Oval 17"/>
          <p:cNvSpPr/>
          <p:nvPr/>
        </p:nvSpPr>
        <p:spPr>
          <a:xfrm>
            <a:off x="6161620" y="2092915"/>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3</a:t>
            </a:r>
          </a:p>
        </p:txBody>
      </p:sp>
      <p:sp>
        <p:nvSpPr>
          <p:cNvPr id="19" name="Oval 18"/>
          <p:cNvSpPr/>
          <p:nvPr/>
        </p:nvSpPr>
        <p:spPr>
          <a:xfrm>
            <a:off x="6152002" y="3126596"/>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5</a:t>
            </a:r>
          </a:p>
        </p:txBody>
      </p:sp>
      <p:sp>
        <p:nvSpPr>
          <p:cNvPr id="20" name="Oval 19"/>
          <p:cNvSpPr/>
          <p:nvPr/>
        </p:nvSpPr>
        <p:spPr>
          <a:xfrm>
            <a:off x="6161620" y="2610383"/>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4</a:t>
            </a:r>
          </a:p>
        </p:txBody>
      </p:sp>
      <p:sp>
        <p:nvSpPr>
          <p:cNvPr id="21" name="Rectangle 20"/>
          <p:cNvSpPr/>
          <p:nvPr/>
        </p:nvSpPr>
        <p:spPr>
          <a:xfrm>
            <a:off x="6591149" y="957673"/>
            <a:ext cx="1471878" cy="553998"/>
          </a:xfrm>
          <a:prstGeom prst="rect">
            <a:avLst/>
          </a:prstGeom>
        </p:spPr>
        <p:txBody>
          <a:bodyPr wrap="none" anchor="ctr">
            <a:spAutoFit/>
          </a:bodyPr>
          <a:lstStyle/>
          <a:p>
            <a:pPr>
              <a:lnSpc>
                <a:spcPct val="150000"/>
              </a:lnSpc>
            </a:pPr>
            <a:r>
              <a:rPr lang="en-US" sz="2000" dirty="0">
                <a:latin typeface="UGent Panno Text" panose="02000506040000040003" pitchFamily="2" charset="0"/>
              </a:rPr>
              <a:t>RTT-A: 64.0 </a:t>
            </a:r>
            <a:r>
              <a:rPr lang="en-US" sz="2000" dirty="0" err="1">
                <a:latin typeface="UGent Panno Text" panose="02000506040000040003" pitchFamily="2" charset="0"/>
              </a:rPr>
              <a:t>ms</a:t>
            </a:r>
            <a:endParaRPr lang="en-US" sz="2000" dirty="0">
              <a:latin typeface="UGent Panno Text" panose="02000506040000040003" pitchFamily="2" charset="0"/>
            </a:endParaRPr>
          </a:p>
        </p:txBody>
      </p:sp>
      <p:sp>
        <p:nvSpPr>
          <p:cNvPr id="22" name="Rectangle 21"/>
          <p:cNvSpPr/>
          <p:nvPr/>
        </p:nvSpPr>
        <p:spPr>
          <a:xfrm>
            <a:off x="6594159" y="1499686"/>
            <a:ext cx="1478290" cy="553998"/>
          </a:xfrm>
          <a:prstGeom prst="rect">
            <a:avLst/>
          </a:prstGeom>
        </p:spPr>
        <p:txBody>
          <a:bodyPr wrap="none" anchor="ctr">
            <a:spAutoFit/>
          </a:bodyPr>
          <a:lstStyle/>
          <a:p>
            <a:pPr>
              <a:lnSpc>
                <a:spcPct val="150000"/>
              </a:lnSpc>
            </a:pPr>
            <a:r>
              <a:rPr lang="en-US" sz="2000" dirty="0">
                <a:latin typeface="UGent Panno Text" panose="02000506040000040003" pitchFamily="2" charset="0"/>
              </a:rPr>
              <a:t>RTT-B: 64.0 </a:t>
            </a:r>
            <a:r>
              <a:rPr lang="en-US" sz="2000" dirty="0" err="1">
                <a:latin typeface="UGent Panno Text" panose="02000506040000040003" pitchFamily="2" charset="0"/>
              </a:rPr>
              <a:t>ms</a:t>
            </a:r>
            <a:endParaRPr lang="en-US" sz="2000" dirty="0">
              <a:latin typeface="UGent Panno Text" panose="02000506040000040003" pitchFamily="2" charset="0"/>
            </a:endParaRPr>
          </a:p>
        </p:txBody>
      </p:sp>
      <p:sp>
        <p:nvSpPr>
          <p:cNvPr id="23" name="Rectangle 22"/>
          <p:cNvSpPr/>
          <p:nvPr/>
        </p:nvSpPr>
        <p:spPr>
          <a:xfrm>
            <a:off x="6588219" y="2014482"/>
            <a:ext cx="1337226" cy="553998"/>
          </a:xfrm>
          <a:prstGeom prst="rect">
            <a:avLst/>
          </a:prstGeom>
        </p:spPr>
        <p:txBody>
          <a:bodyPr wrap="none" anchor="ctr">
            <a:spAutoFit/>
          </a:bodyPr>
          <a:lstStyle/>
          <a:p>
            <a:pPr>
              <a:lnSpc>
                <a:spcPct val="150000"/>
              </a:lnSpc>
            </a:pPr>
            <a:r>
              <a:rPr lang="en-US" sz="2000" dirty="0">
                <a:latin typeface="UGent Panno Text" panose="02000506040000040003" pitchFamily="2" charset="0"/>
              </a:rPr>
              <a:t>RTT-C: 2.0 </a:t>
            </a:r>
            <a:r>
              <a:rPr lang="en-US" sz="2000" dirty="0" err="1">
                <a:latin typeface="UGent Panno Text" panose="02000506040000040003" pitchFamily="2" charset="0"/>
              </a:rPr>
              <a:t>ms</a:t>
            </a:r>
            <a:endParaRPr lang="en-US" sz="2000" dirty="0">
              <a:latin typeface="UGent Panno Text" panose="02000506040000040003" pitchFamily="2" charset="0"/>
            </a:endParaRPr>
          </a:p>
        </p:txBody>
      </p:sp>
      <p:sp>
        <p:nvSpPr>
          <p:cNvPr id="24" name="Rectangle 23"/>
          <p:cNvSpPr/>
          <p:nvPr/>
        </p:nvSpPr>
        <p:spPr>
          <a:xfrm>
            <a:off x="6599510" y="2529277"/>
            <a:ext cx="1441420" cy="553998"/>
          </a:xfrm>
          <a:prstGeom prst="rect">
            <a:avLst/>
          </a:prstGeom>
        </p:spPr>
        <p:txBody>
          <a:bodyPr wrap="none" anchor="ctr">
            <a:spAutoFit/>
          </a:bodyPr>
          <a:lstStyle/>
          <a:p>
            <a:pPr>
              <a:lnSpc>
                <a:spcPct val="150000"/>
              </a:lnSpc>
            </a:pPr>
            <a:r>
              <a:rPr lang="en-US" sz="2000" dirty="0">
                <a:latin typeface="UGent Panno Text" panose="02000506040000040003" pitchFamily="2" charset="0"/>
              </a:rPr>
              <a:t>RTT-D: 14.0 </a:t>
            </a:r>
            <a:r>
              <a:rPr lang="en-US" sz="2000" dirty="0" err="1">
                <a:latin typeface="UGent Panno Text" panose="02000506040000040003" pitchFamily="2" charset="0"/>
              </a:rPr>
              <a:t>ms</a:t>
            </a:r>
            <a:endParaRPr lang="en-US" sz="2000" dirty="0">
              <a:latin typeface="UGent Panno Text" panose="02000506040000040003" pitchFamily="2" charset="0"/>
            </a:endParaRPr>
          </a:p>
        </p:txBody>
      </p:sp>
      <p:sp>
        <p:nvSpPr>
          <p:cNvPr id="25" name="Rectangle 24"/>
          <p:cNvSpPr/>
          <p:nvPr/>
        </p:nvSpPr>
        <p:spPr>
          <a:xfrm>
            <a:off x="6589892" y="3043193"/>
            <a:ext cx="1451038" cy="553998"/>
          </a:xfrm>
          <a:prstGeom prst="rect">
            <a:avLst/>
          </a:prstGeom>
        </p:spPr>
        <p:txBody>
          <a:bodyPr wrap="none" anchor="ctr">
            <a:spAutoFit/>
          </a:bodyPr>
          <a:lstStyle/>
          <a:p>
            <a:pPr>
              <a:lnSpc>
                <a:spcPct val="150000"/>
              </a:lnSpc>
            </a:pPr>
            <a:r>
              <a:rPr lang="en-US" sz="2000" dirty="0">
                <a:latin typeface="UGent Panno Text" panose="02000506040000040003" pitchFamily="2" charset="0"/>
              </a:rPr>
              <a:t>RTT-E: 32.0 </a:t>
            </a:r>
            <a:r>
              <a:rPr lang="en-US" sz="2000" dirty="0" err="1">
                <a:latin typeface="UGent Panno Text" panose="02000506040000040003" pitchFamily="2" charset="0"/>
              </a:rPr>
              <a:t>ms</a:t>
            </a:r>
            <a:endParaRPr lang="en-US" sz="2000" dirty="0">
              <a:latin typeface="UGent Panno Text" panose="02000506040000040003" pitchFamily="2" charset="0"/>
            </a:endParaRPr>
          </a:p>
        </p:txBody>
      </p:sp>
      <p:sp>
        <p:nvSpPr>
          <p:cNvPr id="26" name="Oval 25"/>
          <p:cNvSpPr/>
          <p:nvPr/>
        </p:nvSpPr>
        <p:spPr>
          <a:xfrm>
            <a:off x="6152002" y="3649524"/>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6</a:t>
            </a:r>
          </a:p>
        </p:txBody>
      </p:sp>
      <p:sp>
        <p:nvSpPr>
          <p:cNvPr id="27" name="Rectangle 26"/>
          <p:cNvSpPr/>
          <p:nvPr/>
        </p:nvSpPr>
        <p:spPr>
          <a:xfrm>
            <a:off x="6588219" y="3579553"/>
            <a:ext cx="2242922" cy="553998"/>
          </a:xfrm>
          <a:prstGeom prst="rect">
            <a:avLst/>
          </a:prstGeom>
        </p:spPr>
        <p:txBody>
          <a:bodyPr wrap="none" anchor="ctr">
            <a:spAutoFit/>
          </a:bodyPr>
          <a:lstStyle/>
          <a:p>
            <a:pPr>
              <a:lnSpc>
                <a:spcPct val="150000"/>
              </a:lnSpc>
            </a:pPr>
            <a:r>
              <a:rPr lang="en-US" sz="2000" dirty="0" smtClean="0">
                <a:latin typeface="UGent Panno Text" panose="02000506040000040003" pitchFamily="2" charset="0"/>
              </a:rPr>
              <a:t>Av. Bandwidth: 10Mbit/s</a:t>
            </a:r>
            <a:endParaRPr lang="en-US" sz="2000" dirty="0">
              <a:latin typeface="UGent Panno Text" panose="02000506040000040003" pitchFamily="2" charset="0"/>
            </a:endParaRPr>
          </a:p>
        </p:txBody>
      </p:sp>
    </p:spTree>
    <p:extLst>
      <p:ext uri="{BB962C8B-B14F-4D97-AF65-F5344CB8AC3E}">
        <p14:creationId xmlns:p14="http://schemas.microsoft.com/office/powerpoint/2010/main" val="21896761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18</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6"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2" name="Oval 11"/>
          <p:cNvSpPr/>
          <p:nvPr/>
        </p:nvSpPr>
        <p:spPr>
          <a:xfrm>
            <a:off x="479998" y="2049083"/>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2</a:t>
            </a:r>
          </a:p>
        </p:txBody>
      </p:sp>
      <p:sp>
        <p:nvSpPr>
          <p:cNvPr id="16" name="Oval 15"/>
          <p:cNvSpPr/>
          <p:nvPr/>
        </p:nvSpPr>
        <p:spPr>
          <a:xfrm>
            <a:off x="478909" y="1408682"/>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1</a:t>
            </a:r>
          </a:p>
        </p:txBody>
      </p:sp>
      <p:sp>
        <p:nvSpPr>
          <p:cNvPr id="18" name="Oval 17"/>
          <p:cNvSpPr/>
          <p:nvPr/>
        </p:nvSpPr>
        <p:spPr>
          <a:xfrm>
            <a:off x="484051" y="2689484"/>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3</a:t>
            </a:r>
          </a:p>
        </p:txBody>
      </p:sp>
      <p:sp>
        <p:nvSpPr>
          <p:cNvPr id="20" name="Oval 19"/>
          <p:cNvSpPr/>
          <p:nvPr/>
        </p:nvSpPr>
        <p:spPr>
          <a:xfrm>
            <a:off x="477192" y="3329885"/>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4</a:t>
            </a:r>
          </a:p>
        </p:txBody>
      </p:sp>
      <p:sp>
        <p:nvSpPr>
          <p:cNvPr id="24" name="Rectangle 23"/>
          <p:cNvSpPr/>
          <p:nvPr/>
        </p:nvSpPr>
        <p:spPr>
          <a:xfrm>
            <a:off x="923198" y="3258533"/>
            <a:ext cx="950901" cy="501227"/>
          </a:xfrm>
          <a:prstGeom prst="rect">
            <a:avLst/>
          </a:prstGeom>
        </p:spPr>
        <p:txBody>
          <a:bodyPr wrap="none" anchor="ctr">
            <a:spAutoFit/>
          </a:bodyPr>
          <a:lstStyle/>
          <a:p>
            <a:pPr>
              <a:lnSpc>
                <a:spcPct val="150000"/>
              </a:lnSpc>
            </a:pPr>
            <a:r>
              <a:rPr lang="en-US" sz="2000" dirty="0">
                <a:latin typeface="UGent Panno Text" panose="02000506040000040003" pitchFamily="2" charset="0"/>
              </a:rPr>
              <a:t>Isolation</a:t>
            </a:r>
          </a:p>
        </p:txBody>
      </p:sp>
      <p:sp>
        <p:nvSpPr>
          <p:cNvPr id="27" name="Rectangle 26"/>
          <p:cNvSpPr/>
          <p:nvPr/>
        </p:nvSpPr>
        <p:spPr>
          <a:xfrm>
            <a:off x="137922" y="96369"/>
            <a:ext cx="1308371"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Services</a:t>
            </a:r>
          </a:p>
        </p:txBody>
      </p:sp>
      <p:sp>
        <p:nvSpPr>
          <p:cNvPr id="21" name="Rectangle 20"/>
          <p:cNvSpPr/>
          <p:nvPr/>
        </p:nvSpPr>
        <p:spPr>
          <a:xfrm>
            <a:off x="941823" y="2644917"/>
            <a:ext cx="878767" cy="501227"/>
          </a:xfrm>
          <a:prstGeom prst="rect">
            <a:avLst/>
          </a:prstGeom>
        </p:spPr>
        <p:txBody>
          <a:bodyPr wrap="none" anchor="ctr">
            <a:spAutoFit/>
          </a:bodyPr>
          <a:lstStyle/>
          <a:p>
            <a:pPr>
              <a:lnSpc>
                <a:spcPct val="150000"/>
              </a:lnSpc>
            </a:pPr>
            <a:r>
              <a:rPr lang="en-US" sz="2000" dirty="0">
                <a:latin typeface="UGent Panno Text" panose="02000506040000040003" pitchFamily="2" charset="0"/>
              </a:rPr>
              <a:t>Kmeans</a:t>
            </a:r>
          </a:p>
        </p:txBody>
      </p:sp>
      <p:grpSp>
        <p:nvGrpSpPr>
          <p:cNvPr id="10" name="Group 9"/>
          <p:cNvGrpSpPr/>
          <p:nvPr/>
        </p:nvGrpSpPr>
        <p:grpSpPr>
          <a:xfrm>
            <a:off x="2146607" y="2562986"/>
            <a:ext cx="1944439" cy="707886"/>
            <a:chOff x="2133109" y="2378483"/>
            <a:chExt cx="1944439" cy="707886"/>
          </a:xfrm>
        </p:grpSpPr>
        <p:sp>
          <p:nvSpPr>
            <p:cNvPr id="2" name="Left Brace 1"/>
            <p:cNvSpPr/>
            <p:nvPr/>
          </p:nvSpPr>
          <p:spPr>
            <a:xfrm>
              <a:off x="2133109" y="2396516"/>
              <a:ext cx="115092" cy="68503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29"/>
            <p:cNvSpPr/>
            <p:nvPr/>
          </p:nvSpPr>
          <p:spPr>
            <a:xfrm>
              <a:off x="2248201" y="2378483"/>
              <a:ext cx="1829347" cy="707886"/>
            </a:xfrm>
            <a:prstGeom prst="rect">
              <a:avLst/>
            </a:prstGeom>
          </p:spPr>
          <p:txBody>
            <a:bodyPr wrap="none" anchor="ctr">
              <a:spAutoFit/>
            </a:bodyPr>
            <a:lstStyle/>
            <a:p>
              <a:r>
                <a:rPr lang="en-US" sz="2000" dirty="0">
                  <a:latin typeface="UGent Panno Text" panose="02000506040000040003" pitchFamily="2" charset="0"/>
                </a:rPr>
                <a:t>Kmeans-</a:t>
              </a:r>
              <a:r>
                <a:rPr lang="en-US" sz="2000" dirty="0" err="1">
                  <a:latin typeface="UGent Panno Text" panose="02000506040000040003" pitchFamily="2" charset="0"/>
                </a:rPr>
                <a:t>api</a:t>
              </a:r>
              <a:endParaRPr lang="en-US" sz="2000" dirty="0">
                <a:latin typeface="UGent Panno Text" panose="02000506040000040003" pitchFamily="2" charset="0"/>
              </a:endParaRPr>
            </a:p>
            <a:p>
              <a:r>
                <a:rPr lang="en-US" sz="2000" dirty="0">
                  <a:latin typeface="UGent Panno Text" panose="02000506040000040003" pitchFamily="2" charset="0"/>
                </a:rPr>
                <a:t>Kmeans-</a:t>
              </a:r>
              <a:r>
                <a:rPr lang="en-US" sz="2000" dirty="0" err="1">
                  <a:latin typeface="UGent Panno Text" panose="02000506040000040003" pitchFamily="2" charset="0"/>
                </a:rPr>
                <a:t>cassandra</a:t>
              </a:r>
              <a:endParaRPr lang="en-US" sz="2000" dirty="0">
                <a:latin typeface="UGent Panno Text" panose="02000506040000040003" pitchFamily="2" charset="0"/>
              </a:endParaRPr>
            </a:p>
          </p:txBody>
        </p:sp>
      </p:grpSp>
      <p:sp>
        <p:nvSpPr>
          <p:cNvPr id="32" name="Rectangle 31"/>
          <p:cNvSpPr/>
          <p:nvPr/>
        </p:nvSpPr>
        <p:spPr>
          <a:xfrm>
            <a:off x="941823" y="1388585"/>
            <a:ext cx="625492" cy="501227"/>
          </a:xfrm>
          <a:prstGeom prst="rect">
            <a:avLst/>
          </a:prstGeom>
        </p:spPr>
        <p:txBody>
          <a:bodyPr wrap="none" anchor="ctr">
            <a:spAutoFit/>
          </a:bodyPr>
          <a:lstStyle/>
          <a:p>
            <a:pPr>
              <a:lnSpc>
                <a:spcPct val="150000"/>
              </a:lnSpc>
            </a:pPr>
            <a:r>
              <a:rPr lang="en-US" sz="2000" dirty="0">
                <a:latin typeface="UGent Panno Text" panose="02000506040000040003" pitchFamily="2" charset="0"/>
              </a:rPr>
              <a:t>Birch</a:t>
            </a:r>
          </a:p>
        </p:txBody>
      </p:sp>
      <p:grpSp>
        <p:nvGrpSpPr>
          <p:cNvPr id="5" name="Group 4"/>
          <p:cNvGrpSpPr/>
          <p:nvPr/>
        </p:nvGrpSpPr>
        <p:grpSpPr>
          <a:xfrm>
            <a:off x="2133109" y="1277868"/>
            <a:ext cx="1691164" cy="719385"/>
            <a:chOff x="2133109" y="1168730"/>
            <a:chExt cx="1691164" cy="719385"/>
          </a:xfrm>
        </p:grpSpPr>
        <p:sp>
          <p:nvSpPr>
            <p:cNvPr id="34" name="Left Brace 33"/>
            <p:cNvSpPr/>
            <p:nvPr/>
          </p:nvSpPr>
          <p:spPr>
            <a:xfrm>
              <a:off x="2133109" y="1168730"/>
              <a:ext cx="115092" cy="68503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Rectangle 34"/>
            <p:cNvSpPr/>
            <p:nvPr/>
          </p:nvSpPr>
          <p:spPr>
            <a:xfrm>
              <a:off x="2248201" y="1180229"/>
              <a:ext cx="1576072" cy="707886"/>
            </a:xfrm>
            <a:prstGeom prst="rect">
              <a:avLst/>
            </a:prstGeom>
          </p:spPr>
          <p:txBody>
            <a:bodyPr wrap="none" anchor="ctr">
              <a:spAutoFit/>
            </a:bodyPr>
            <a:lstStyle/>
            <a:p>
              <a:r>
                <a:rPr lang="en-US" sz="2000" dirty="0">
                  <a:latin typeface="UGent Panno Text" panose="02000506040000040003" pitchFamily="2" charset="0"/>
                </a:rPr>
                <a:t>Birch-</a:t>
              </a:r>
              <a:r>
                <a:rPr lang="en-US" sz="2000" dirty="0" err="1">
                  <a:latin typeface="UGent Panno Text" panose="02000506040000040003" pitchFamily="2" charset="0"/>
                </a:rPr>
                <a:t>api</a:t>
              </a:r>
              <a:endParaRPr lang="en-US" sz="2000" dirty="0">
                <a:latin typeface="UGent Panno Text" panose="02000506040000040003" pitchFamily="2" charset="0"/>
              </a:endParaRPr>
            </a:p>
            <a:p>
              <a:r>
                <a:rPr lang="en-US" sz="2000" dirty="0">
                  <a:latin typeface="UGent Panno Text" panose="02000506040000040003" pitchFamily="2" charset="0"/>
                </a:rPr>
                <a:t>Birch-</a:t>
              </a:r>
              <a:r>
                <a:rPr lang="en-US" sz="2000" dirty="0" err="1">
                  <a:latin typeface="UGent Panno Text" panose="02000506040000040003" pitchFamily="2" charset="0"/>
                </a:rPr>
                <a:t>cassandra</a:t>
              </a:r>
              <a:endParaRPr lang="en-US" sz="2000" dirty="0">
                <a:latin typeface="UGent Panno Text" panose="02000506040000040003" pitchFamily="2" charset="0"/>
              </a:endParaRPr>
            </a:p>
          </p:txBody>
        </p:sp>
      </p:grpSp>
      <p:sp>
        <p:nvSpPr>
          <p:cNvPr id="37" name="Rectangle 36"/>
          <p:cNvSpPr/>
          <p:nvPr/>
        </p:nvSpPr>
        <p:spPr>
          <a:xfrm>
            <a:off x="941823" y="1981471"/>
            <a:ext cx="793807" cy="501227"/>
          </a:xfrm>
          <a:prstGeom prst="rect">
            <a:avLst/>
          </a:prstGeom>
        </p:spPr>
        <p:txBody>
          <a:bodyPr wrap="none" anchor="ctr">
            <a:spAutoFit/>
          </a:bodyPr>
          <a:lstStyle/>
          <a:p>
            <a:pPr>
              <a:lnSpc>
                <a:spcPct val="150000"/>
              </a:lnSpc>
            </a:pPr>
            <a:r>
              <a:rPr lang="en-US" sz="2000" dirty="0">
                <a:latin typeface="UGent Panno Text" panose="02000506040000040003" pitchFamily="2" charset="0"/>
              </a:rPr>
              <a:t>Robust</a:t>
            </a:r>
          </a:p>
        </p:txBody>
      </p:sp>
      <p:grpSp>
        <p:nvGrpSpPr>
          <p:cNvPr id="8" name="Group 7"/>
          <p:cNvGrpSpPr/>
          <p:nvPr/>
        </p:nvGrpSpPr>
        <p:grpSpPr>
          <a:xfrm>
            <a:off x="2135119" y="2072238"/>
            <a:ext cx="1304601" cy="400855"/>
            <a:chOff x="2135119" y="1911270"/>
            <a:chExt cx="1304601" cy="400855"/>
          </a:xfrm>
        </p:grpSpPr>
        <p:sp>
          <p:nvSpPr>
            <p:cNvPr id="39" name="Left Brace 38"/>
            <p:cNvSpPr/>
            <p:nvPr/>
          </p:nvSpPr>
          <p:spPr>
            <a:xfrm>
              <a:off x="2135119" y="1911270"/>
              <a:ext cx="115804" cy="40011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Rectangle 40"/>
            <p:cNvSpPr/>
            <p:nvPr/>
          </p:nvSpPr>
          <p:spPr>
            <a:xfrm>
              <a:off x="2248201" y="1912015"/>
              <a:ext cx="1191519" cy="400110"/>
            </a:xfrm>
            <a:prstGeom prst="rect">
              <a:avLst/>
            </a:prstGeom>
          </p:spPr>
          <p:txBody>
            <a:bodyPr wrap="square" anchor="ctr">
              <a:spAutoFit/>
            </a:bodyPr>
            <a:lstStyle/>
            <a:p>
              <a:r>
                <a:rPr lang="en-US" sz="2000" dirty="0">
                  <a:latin typeface="UGent Panno Text" panose="02000506040000040003" pitchFamily="2" charset="0"/>
                </a:rPr>
                <a:t>Robust-</a:t>
              </a:r>
              <a:r>
                <a:rPr lang="en-US" sz="2000" dirty="0" err="1">
                  <a:latin typeface="UGent Panno Text" panose="02000506040000040003" pitchFamily="2" charset="0"/>
                </a:rPr>
                <a:t>api</a:t>
              </a:r>
              <a:endParaRPr lang="en-US" sz="2000" dirty="0">
                <a:latin typeface="UGent Panno Text" panose="02000506040000040003" pitchFamily="2" charset="0"/>
              </a:endParaRPr>
            </a:p>
          </p:txBody>
        </p:sp>
      </p:grpSp>
      <p:grpSp>
        <p:nvGrpSpPr>
          <p:cNvPr id="9" name="Group 8"/>
          <p:cNvGrpSpPr/>
          <p:nvPr/>
        </p:nvGrpSpPr>
        <p:grpSpPr>
          <a:xfrm>
            <a:off x="2148895" y="3311051"/>
            <a:ext cx="1492110" cy="407470"/>
            <a:chOff x="2140392" y="3207902"/>
            <a:chExt cx="1492110" cy="407470"/>
          </a:xfrm>
        </p:grpSpPr>
        <p:sp>
          <p:nvSpPr>
            <p:cNvPr id="43" name="Left Brace 42"/>
            <p:cNvSpPr/>
            <p:nvPr/>
          </p:nvSpPr>
          <p:spPr>
            <a:xfrm>
              <a:off x="2140392" y="3215262"/>
              <a:ext cx="115804" cy="40011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Rectangle 43"/>
            <p:cNvSpPr/>
            <p:nvPr/>
          </p:nvSpPr>
          <p:spPr>
            <a:xfrm>
              <a:off x="2248204" y="3207902"/>
              <a:ext cx="1384298" cy="400110"/>
            </a:xfrm>
            <a:prstGeom prst="rect">
              <a:avLst/>
            </a:prstGeom>
          </p:spPr>
          <p:txBody>
            <a:bodyPr wrap="square" anchor="ctr">
              <a:spAutoFit/>
            </a:bodyPr>
            <a:lstStyle/>
            <a:p>
              <a:r>
                <a:rPr lang="en-US" sz="2000" dirty="0">
                  <a:latin typeface="UGent Panno Text" panose="02000506040000040003" pitchFamily="2" charset="0"/>
                </a:rPr>
                <a:t>Isolation-</a:t>
              </a:r>
              <a:r>
                <a:rPr lang="en-US" sz="2000" dirty="0" err="1">
                  <a:latin typeface="UGent Panno Text" panose="02000506040000040003" pitchFamily="2" charset="0"/>
                </a:rPr>
                <a:t>api</a:t>
              </a:r>
              <a:endParaRPr lang="en-US" sz="2000" dirty="0">
                <a:latin typeface="UGent Panno Text" panose="02000506040000040003" pitchFamily="2" charset="0"/>
              </a:endParaRPr>
            </a:p>
          </p:txBody>
        </p:sp>
      </p:grpSp>
      <p:sp>
        <p:nvSpPr>
          <p:cNvPr id="45" name="Rectangle 44"/>
          <p:cNvSpPr/>
          <p:nvPr/>
        </p:nvSpPr>
        <p:spPr>
          <a:xfrm>
            <a:off x="4868807" y="1128399"/>
            <a:ext cx="3475267" cy="2862322"/>
          </a:xfrm>
          <a:prstGeom prst="rect">
            <a:avLst/>
          </a:prstGeom>
          <a:solidFill>
            <a:schemeClr val="accent6">
              <a:lumMod val="10000"/>
              <a:lumOff val="90000"/>
            </a:schemeClr>
          </a:solidFill>
        </p:spPr>
        <p:txBody>
          <a:bodyPr wrap="square" anchor="ctr">
            <a:spAutoFit/>
          </a:bodyPr>
          <a:lstStyle/>
          <a:p>
            <a:pPr>
              <a:lnSpc>
                <a:spcPct val="150000"/>
              </a:lnSpc>
            </a:pPr>
            <a:r>
              <a:rPr lang="en-US" sz="2000" dirty="0">
                <a:latin typeface="UGent Panno Text" panose="02000506040000040003" pitchFamily="2" charset="0"/>
              </a:rPr>
              <a:t>Replication Factor: 4</a:t>
            </a:r>
          </a:p>
          <a:p>
            <a:pPr>
              <a:lnSpc>
                <a:spcPct val="150000"/>
              </a:lnSpc>
            </a:pPr>
            <a:r>
              <a:rPr lang="en-US" sz="2000" dirty="0">
                <a:latin typeface="UGent Panno Text" panose="02000506040000040003" pitchFamily="2" charset="0"/>
              </a:rPr>
              <a:t>Target Location: RTT-A</a:t>
            </a:r>
          </a:p>
          <a:p>
            <a:pPr>
              <a:lnSpc>
                <a:spcPct val="150000"/>
              </a:lnSpc>
            </a:pPr>
            <a:r>
              <a:rPr lang="en-US" sz="2000" dirty="0">
                <a:latin typeface="UGent Panno Text" panose="02000506040000040003" pitchFamily="2" charset="0"/>
              </a:rPr>
              <a:t>Min. Bandwidth: 2.5 Mbit/s</a:t>
            </a:r>
          </a:p>
          <a:p>
            <a:pPr>
              <a:lnSpc>
                <a:spcPct val="150000"/>
              </a:lnSpc>
            </a:pPr>
            <a:r>
              <a:rPr lang="en-US" sz="2000" dirty="0">
                <a:latin typeface="UGent Panno Text" panose="02000506040000040003" pitchFamily="2" charset="0"/>
              </a:rPr>
              <a:t>100/500m CPU </a:t>
            </a:r>
          </a:p>
          <a:p>
            <a:pPr>
              <a:lnSpc>
                <a:spcPct val="150000"/>
              </a:lnSpc>
            </a:pPr>
            <a:r>
              <a:rPr lang="en-US" sz="2000" dirty="0">
                <a:latin typeface="UGent Panno Text" panose="02000506040000040003" pitchFamily="2" charset="0"/>
              </a:rPr>
              <a:t>128/256Mi RAM </a:t>
            </a:r>
          </a:p>
          <a:p>
            <a:pPr>
              <a:lnSpc>
                <a:spcPct val="150000"/>
              </a:lnSpc>
            </a:pPr>
            <a:r>
              <a:rPr lang="en-US" sz="2000" dirty="0">
                <a:latin typeface="UGent Panno Text" panose="02000506040000040003" pitchFamily="2" charset="0"/>
              </a:rPr>
              <a:t>Pod Anti-Affinity rule</a:t>
            </a:r>
          </a:p>
        </p:txBody>
      </p:sp>
      <p:sp>
        <p:nvSpPr>
          <p:cNvPr id="47" name="Rectangle 46"/>
          <p:cNvSpPr/>
          <p:nvPr/>
        </p:nvSpPr>
        <p:spPr>
          <a:xfrm>
            <a:off x="4868808" y="522697"/>
            <a:ext cx="3704520" cy="553998"/>
          </a:xfrm>
          <a:prstGeom prst="rect">
            <a:avLst/>
          </a:prstGeom>
        </p:spPr>
        <p:txBody>
          <a:bodyPr wrap="square" anchor="ctr">
            <a:spAutoFit/>
          </a:bodyPr>
          <a:lstStyle/>
          <a:p>
            <a:pPr>
              <a:lnSpc>
                <a:spcPct val="150000"/>
              </a:lnSpc>
            </a:pPr>
            <a:r>
              <a:rPr lang="en-US" sz="2000" dirty="0">
                <a:latin typeface="UGent Panno Text" panose="02000506040000040003" pitchFamily="2" charset="0"/>
              </a:rPr>
              <a:t>Deployment Properties (e.g. Birch-</a:t>
            </a:r>
            <a:r>
              <a:rPr lang="en-US" sz="2000" dirty="0" err="1">
                <a:latin typeface="UGent Panno Text" panose="02000506040000040003" pitchFamily="2" charset="0"/>
              </a:rPr>
              <a:t>api</a:t>
            </a:r>
            <a:r>
              <a:rPr lang="en-US" sz="2000" dirty="0">
                <a:latin typeface="UGent Panno Text" panose="02000506040000040003" pitchFamily="2" charset="0"/>
              </a:rPr>
              <a:t>)</a:t>
            </a:r>
          </a:p>
        </p:txBody>
      </p:sp>
    </p:spTree>
    <p:extLst>
      <p:ext uri="{BB962C8B-B14F-4D97-AF65-F5344CB8AC3E}">
        <p14:creationId xmlns:p14="http://schemas.microsoft.com/office/powerpoint/2010/main" val="2214328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19</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6"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1" name="Rectangle 10"/>
          <p:cNvSpPr/>
          <p:nvPr/>
        </p:nvSpPr>
        <p:spPr>
          <a:xfrm>
            <a:off x="137922" y="96369"/>
            <a:ext cx="1648208"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YAML Files</a:t>
            </a:r>
          </a:p>
        </p:txBody>
      </p:sp>
      <p:grpSp>
        <p:nvGrpSpPr>
          <p:cNvPr id="12" name="Group 11"/>
          <p:cNvGrpSpPr/>
          <p:nvPr/>
        </p:nvGrpSpPr>
        <p:grpSpPr>
          <a:xfrm>
            <a:off x="6587152" y="1783564"/>
            <a:ext cx="1490771" cy="501227"/>
            <a:chOff x="407453" y="2388828"/>
            <a:chExt cx="1490771" cy="501227"/>
          </a:xfrm>
        </p:grpSpPr>
        <p:sp>
          <p:nvSpPr>
            <p:cNvPr id="17" name="Oval 16"/>
            <p:cNvSpPr/>
            <p:nvPr/>
          </p:nvSpPr>
          <p:spPr>
            <a:xfrm>
              <a:off x="407453" y="2411814"/>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3</a:t>
              </a:r>
            </a:p>
          </p:txBody>
        </p:sp>
        <p:sp>
          <p:nvSpPr>
            <p:cNvPr id="21" name="Rectangle 20"/>
            <p:cNvSpPr/>
            <p:nvPr/>
          </p:nvSpPr>
          <p:spPr>
            <a:xfrm>
              <a:off x="863967" y="2388828"/>
              <a:ext cx="1034257" cy="501227"/>
            </a:xfrm>
            <a:prstGeom prst="rect">
              <a:avLst/>
            </a:prstGeom>
          </p:spPr>
          <p:txBody>
            <a:bodyPr wrap="square" anchor="ctr">
              <a:spAutoFit/>
            </a:bodyPr>
            <a:lstStyle/>
            <a:p>
              <a:pPr>
                <a:lnSpc>
                  <a:spcPct val="150000"/>
                </a:lnSpc>
              </a:pPr>
              <a:r>
                <a:rPr lang="en-US" sz="2000" dirty="0">
                  <a:latin typeface="UGent Panno Text" panose="02000506040000040003" pitchFamily="2" charset="0"/>
                </a:rPr>
                <a:t>Scheduler</a:t>
              </a:r>
            </a:p>
          </p:txBody>
        </p:sp>
      </p:grpSp>
      <p:sp>
        <p:nvSpPr>
          <p:cNvPr id="30" name="Rectangle 29"/>
          <p:cNvSpPr/>
          <p:nvPr/>
        </p:nvSpPr>
        <p:spPr>
          <a:xfrm>
            <a:off x="137922" y="573776"/>
            <a:ext cx="4050307" cy="553998"/>
          </a:xfrm>
          <a:prstGeom prst="rect">
            <a:avLst/>
          </a:prstGeom>
        </p:spPr>
        <p:txBody>
          <a:bodyPr wrap="square" anchor="ctr">
            <a:spAutoFit/>
          </a:bodyPr>
          <a:lstStyle/>
          <a:p>
            <a:pPr>
              <a:lnSpc>
                <a:spcPct val="150000"/>
              </a:lnSpc>
            </a:pPr>
            <a:r>
              <a:rPr lang="en-US" sz="2000" dirty="0">
                <a:latin typeface="UGent Panno Text" panose="02000506040000040003" pitchFamily="2" charset="0"/>
              </a:rPr>
              <a:t>Birch-</a:t>
            </a:r>
            <a:r>
              <a:rPr lang="en-US" sz="2000" dirty="0" err="1">
                <a:latin typeface="UGent Panno Text" panose="02000506040000040003" pitchFamily="2" charset="0"/>
              </a:rPr>
              <a:t>api</a:t>
            </a:r>
            <a:r>
              <a:rPr lang="en-US" sz="2000" dirty="0">
                <a:latin typeface="UGent Panno Text" panose="02000506040000040003" pitchFamily="2" charset="0"/>
              </a:rPr>
              <a:t> Service Configuration</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3166" y="31536"/>
            <a:ext cx="2230957" cy="5111464"/>
          </a:xfrm>
          <a:prstGeom prst="rect">
            <a:avLst/>
          </a:prstGeom>
        </p:spPr>
      </p:pic>
      <p:grpSp>
        <p:nvGrpSpPr>
          <p:cNvPr id="5" name="Group 4"/>
          <p:cNvGrpSpPr/>
          <p:nvPr/>
        </p:nvGrpSpPr>
        <p:grpSpPr>
          <a:xfrm>
            <a:off x="6587152" y="811029"/>
            <a:ext cx="2408961" cy="553998"/>
            <a:chOff x="407453" y="1076100"/>
            <a:chExt cx="2408961" cy="553998"/>
          </a:xfrm>
        </p:grpSpPr>
        <p:sp>
          <p:nvSpPr>
            <p:cNvPr id="26" name="Rectangle 25"/>
            <p:cNvSpPr/>
            <p:nvPr/>
          </p:nvSpPr>
          <p:spPr>
            <a:xfrm>
              <a:off x="852415" y="1076100"/>
              <a:ext cx="1963999" cy="553998"/>
            </a:xfrm>
            <a:prstGeom prst="rect">
              <a:avLst/>
            </a:prstGeom>
          </p:spPr>
          <p:txBody>
            <a:bodyPr wrap="none" anchor="ctr">
              <a:spAutoFit/>
            </a:bodyPr>
            <a:lstStyle/>
            <a:p>
              <a:pPr>
                <a:lnSpc>
                  <a:spcPct val="150000"/>
                </a:lnSpc>
              </a:pPr>
              <a:r>
                <a:rPr lang="en-US" sz="2000" dirty="0">
                  <a:latin typeface="UGent Panno Text" panose="02000506040000040003" pitchFamily="2" charset="0"/>
                </a:rPr>
                <a:t>Replication Factor: 4</a:t>
              </a:r>
            </a:p>
          </p:txBody>
        </p:sp>
        <p:sp>
          <p:nvSpPr>
            <p:cNvPr id="39" name="Oval 38"/>
            <p:cNvSpPr/>
            <p:nvPr/>
          </p:nvSpPr>
          <p:spPr>
            <a:xfrm>
              <a:off x="407453" y="1125472"/>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1</a:t>
              </a:r>
            </a:p>
          </p:txBody>
        </p:sp>
      </p:grpSp>
      <p:grpSp>
        <p:nvGrpSpPr>
          <p:cNvPr id="10" name="Group 9"/>
          <p:cNvGrpSpPr/>
          <p:nvPr/>
        </p:nvGrpSpPr>
        <p:grpSpPr>
          <a:xfrm>
            <a:off x="1071731" y="1395806"/>
            <a:ext cx="2918406" cy="707886"/>
            <a:chOff x="1135489" y="1281128"/>
            <a:chExt cx="2918406" cy="707886"/>
          </a:xfrm>
        </p:grpSpPr>
        <p:sp>
          <p:nvSpPr>
            <p:cNvPr id="32" name="Rectangle 31"/>
            <p:cNvSpPr/>
            <p:nvPr/>
          </p:nvSpPr>
          <p:spPr>
            <a:xfrm>
              <a:off x="1135489" y="1281128"/>
              <a:ext cx="2455985" cy="707886"/>
            </a:xfrm>
            <a:prstGeom prst="rect">
              <a:avLst/>
            </a:prstGeom>
          </p:spPr>
          <p:txBody>
            <a:bodyPr wrap="square" anchor="ctr">
              <a:spAutoFit/>
            </a:bodyPr>
            <a:lstStyle/>
            <a:p>
              <a:r>
                <a:rPr lang="en-US" sz="2000" dirty="0">
                  <a:latin typeface="UGent Panno Text" panose="02000506040000040003" pitchFamily="2" charset="0"/>
                </a:rPr>
                <a:t>Target Location: A</a:t>
              </a:r>
            </a:p>
            <a:p>
              <a:r>
                <a:rPr lang="en-US" sz="2000" dirty="0">
                  <a:latin typeface="UGent Panno Text" panose="02000506040000040003" pitchFamily="2" charset="0"/>
                </a:rPr>
                <a:t>Min. Bandwidth: 2.5 Mbit/s</a:t>
              </a:r>
            </a:p>
          </p:txBody>
        </p:sp>
        <p:sp>
          <p:nvSpPr>
            <p:cNvPr id="45" name="Oval 44"/>
            <p:cNvSpPr/>
            <p:nvPr/>
          </p:nvSpPr>
          <p:spPr>
            <a:xfrm>
              <a:off x="3614748" y="1407444"/>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2</a:t>
              </a:r>
            </a:p>
          </p:txBody>
        </p:sp>
      </p:grpSp>
      <p:grpSp>
        <p:nvGrpSpPr>
          <p:cNvPr id="28" name="Group 27"/>
          <p:cNvGrpSpPr/>
          <p:nvPr/>
        </p:nvGrpSpPr>
        <p:grpSpPr>
          <a:xfrm>
            <a:off x="2150240" y="2488525"/>
            <a:ext cx="1839897" cy="553998"/>
            <a:chOff x="2528988" y="2491890"/>
            <a:chExt cx="1839897" cy="553998"/>
          </a:xfrm>
        </p:grpSpPr>
        <p:sp>
          <p:nvSpPr>
            <p:cNvPr id="23" name="Rectangle 22"/>
            <p:cNvSpPr/>
            <p:nvPr/>
          </p:nvSpPr>
          <p:spPr>
            <a:xfrm>
              <a:off x="2528988" y="2491890"/>
              <a:ext cx="1377475" cy="553998"/>
            </a:xfrm>
            <a:prstGeom prst="rect">
              <a:avLst/>
            </a:prstGeom>
          </p:spPr>
          <p:txBody>
            <a:bodyPr wrap="square" anchor="ctr">
              <a:spAutoFit/>
            </a:bodyPr>
            <a:lstStyle/>
            <a:p>
              <a:pPr>
                <a:lnSpc>
                  <a:spcPct val="150000"/>
                </a:lnSpc>
              </a:pPr>
              <a:r>
                <a:rPr lang="en-US" sz="2000" dirty="0">
                  <a:latin typeface="UGent Panno Text" panose="02000506040000040003" pitchFamily="2" charset="0"/>
                </a:rPr>
                <a:t>Affinity Rules</a:t>
              </a:r>
            </a:p>
          </p:txBody>
        </p:sp>
        <p:sp>
          <p:nvSpPr>
            <p:cNvPr id="51" name="Oval 50"/>
            <p:cNvSpPr/>
            <p:nvPr/>
          </p:nvSpPr>
          <p:spPr>
            <a:xfrm>
              <a:off x="3929738" y="2548723"/>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4</a:t>
              </a:r>
            </a:p>
          </p:txBody>
        </p:sp>
      </p:grpSp>
      <p:grpSp>
        <p:nvGrpSpPr>
          <p:cNvPr id="57" name="Group 56"/>
          <p:cNvGrpSpPr/>
          <p:nvPr/>
        </p:nvGrpSpPr>
        <p:grpSpPr>
          <a:xfrm>
            <a:off x="1594754" y="3860400"/>
            <a:ext cx="2395383" cy="455254"/>
            <a:chOff x="1970944" y="3903623"/>
            <a:chExt cx="2395383" cy="455254"/>
          </a:xfrm>
        </p:grpSpPr>
        <p:sp>
          <p:nvSpPr>
            <p:cNvPr id="35" name="Rectangle 34"/>
            <p:cNvSpPr/>
            <p:nvPr/>
          </p:nvSpPr>
          <p:spPr>
            <a:xfrm>
              <a:off x="1970944" y="3931196"/>
              <a:ext cx="1938915" cy="400110"/>
            </a:xfrm>
            <a:prstGeom prst="rect">
              <a:avLst/>
            </a:prstGeom>
          </p:spPr>
          <p:txBody>
            <a:bodyPr wrap="square" anchor="ctr">
              <a:spAutoFit/>
            </a:bodyPr>
            <a:lstStyle/>
            <a:p>
              <a:r>
                <a:rPr lang="en-US" sz="2000" dirty="0">
                  <a:latin typeface="UGent Panno Text" panose="02000506040000040003" pitchFamily="2" charset="0"/>
                </a:rPr>
                <a:t>Resource Requests</a:t>
              </a:r>
            </a:p>
          </p:txBody>
        </p:sp>
        <p:sp>
          <p:nvSpPr>
            <p:cNvPr id="53" name="Oval 52"/>
            <p:cNvSpPr/>
            <p:nvPr/>
          </p:nvSpPr>
          <p:spPr>
            <a:xfrm>
              <a:off x="3927180" y="3903623"/>
              <a:ext cx="439147" cy="455254"/>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5</a:t>
              </a:r>
            </a:p>
          </p:txBody>
        </p:sp>
      </p:grpSp>
      <p:sp>
        <p:nvSpPr>
          <p:cNvPr id="8" name="Rectangle 7"/>
          <p:cNvSpPr/>
          <p:nvPr/>
        </p:nvSpPr>
        <p:spPr>
          <a:xfrm>
            <a:off x="4234345" y="1017071"/>
            <a:ext cx="2169777" cy="141915"/>
          </a:xfrm>
          <a:prstGeom prst="rect">
            <a:avLst/>
          </a:prstGeom>
          <a:solidFill>
            <a:schemeClr val="accent6">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234345" y="1630398"/>
            <a:ext cx="2169777" cy="227627"/>
          </a:xfrm>
          <a:prstGeom prst="rect">
            <a:avLst/>
          </a:prstGeom>
          <a:solidFill>
            <a:schemeClr val="accent6">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222801" y="1973063"/>
            <a:ext cx="2181321" cy="122231"/>
          </a:xfrm>
          <a:prstGeom prst="rect">
            <a:avLst/>
          </a:prstGeom>
          <a:solidFill>
            <a:schemeClr val="accent6">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222801" y="2210332"/>
            <a:ext cx="2181321" cy="1110384"/>
          </a:xfrm>
          <a:prstGeom prst="rect">
            <a:avLst/>
          </a:prstGeom>
          <a:solidFill>
            <a:schemeClr val="accent6">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234345" y="3672589"/>
            <a:ext cx="2169778" cy="838132"/>
          </a:xfrm>
          <a:prstGeom prst="rect">
            <a:avLst/>
          </a:prstGeom>
          <a:solidFill>
            <a:schemeClr val="accent6">
              <a:lumMod val="25000"/>
              <a:lumOff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8" idx="3"/>
            <a:endCxn id="39" idx="2"/>
          </p:cNvCxnSpPr>
          <p:nvPr/>
        </p:nvCxnSpPr>
        <p:spPr>
          <a:xfrm flipV="1">
            <a:off x="6404122" y="1088028"/>
            <a:ext cx="183030" cy="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3" idx="1"/>
            <a:endCxn id="45" idx="6"/>
          </p:cNvCxnSpPr>
          <p:nvPr/>
        </p:nvCxnSpPr>
        <p:spPr>
          <a:xfrm flipH="1">
            <a:off x="3990137" y="1744212"/>
            <a:ext cx="244208" cy="553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8" idx="3"/>
            <a:endCxn id="17" idx="2"/>
          </p:cNvCxnSpPr>
          <p:nvPr/>
        </p:nvCxnSpPr>
        <p:spPr>
          <a:xfrm flipV="1">
            <a:off x="6404122" y="2034177"/>
            <a:ext cx="183030" cy="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0" idx="1"/>
            <a:endCxn id="51" idx="6"/>
          </p:cNvCxnSpPr>
          <p:nvPr/>
        </p:nvCxnSpPr>
        <p:spPr>
          <a:xfrm flipH="1">
            <a:off x="3990137" y="2765524"/>
            <a:ext cx="232664" cy="74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2" idx="1"/>
            <a:endCxn id="53" idx="6"/>
          </p:cNvCxnSpPr>
          <p:nvPr/>
        </p:nvCxnSpPr>
        <p:spPr>
          <a:xfrm flipH="1" flipV="1">
            <a:off x="3990137" y="4088027"/>
            <a:ext cx="244208" cy="362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19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8" grpId="0" animBg="1"/>
      <p:bldP spid="40"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latin typeface="UGent Panno Text" panose="02000506040000040003" pitchFamily="2" charset="0"/>
              </a:rPr>
              <a:t>2</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8"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9"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4" name="Rectangle 3"/>
          <p:cNvSpPr/>
          <p:nvPr/>
        </p:nvSpPr>
        <p:spPr>
          <a:xfrm>
            <a:off x="3303728" y="1917370"/>
            <a:ext cx="2456481" cy="769441"/>
          </a:xfrm>
          <a:prstGeom prst="rect">
            <a:avLst/>
          </a:prstGeom>
        </p:spPr>
        <p:txBody>
          <a:bodyPr wrap="square">
            <a:spAutoFit/>
          </a:bodyPr>
          <a:lstStyle/>
          <a:p>
            <a:pPr algn="ctr"/>
            <a:r>
              <a:rPr lang="en-US" sz="4400" dirty="0">
                <a:solidFill>
                  <a:schemeClr val="tx1"/>
                </a:solidFill>
                <a:latin typeface="UGent Panno Text" panose="02000506040000040003" pitchFamily="2" charset="0"/>
                <a:cs typeface="Calibri" panose="020F0502020204030204" pitchFamily="34" charset="0"/>
              </a:rPr>
              <a:t>50 billion!</a:t>
            </a:r>
          </a:p>
        </p:txBody>
      </p:sp>
    </p:spTree>
    <p:extLst>
      <p:ext uri="{BB962C8B-B14F-4D97-AF65-F5344CB8AC3E}">
        <p14:creationId xmlns:p14="http://schemas.microsoft.com/office/powerpoint/2010/main" val="417342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latin typeface="UGent Panno Text" panose="02000506040000040003" pitchFamily="2" charset="0"/>
              </a:rPr>
              <a:t>20</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8"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9"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2" name="Rectangle 11"/>
          <p:cNvSpPr/>
          <p:nvPr/>
        </p:nvSpPr>
        <p:spPr>
          <a:xfrm>
            <a:off x="221975" y="2022268"/>
            <a:ext cx="8758105" cy="584775"/>
          </a:xfrm>
          <a:prstGeom prst="rect">
            <a:avLst/>
          </a:prstGeom>
          <a:solidFill>
            <a:srgbClr val="175FC6"/>
          </a:solidFill>
        </p:spPr>
        <p:txBody>
          <a:bodyPr wrap="square" anchor="ctr">
            <a:spAutoFit/>
          </a:bodyPr>
          <a:lstStyle/>
          <a:p>
            <a:pPr algn="ctr"/>
            <a:r>
              <a:rPr lang="en-US" sz="3200" dirty="0">
                <a:solidFill>
                  <a:schemeClr val="bg1"/>
                </a:solidFill>
                <a:latin typeface="UGent Panno Text" panose="02000506040000040003" pitchFamily="2" charset="0"/>
                <a:cs typeface="Calibri Light" panose="020F0302020204030204" pitchFamily="34" charset="0"/>
              </a:rPr>
              <a:t>Results</a:t>
            </a:r>
          </a:p>
        </p:txBody>
      </p:sp>
    </p:spTree>
    <p:extLst>
      <p:ext uri="{BB962C8B-B14F-4D97-AF65-F5344CB8AC3E}">
        <p14:creationId xmlns:p14="http://schemas.microsoft.com/office/powerpoint/2010/main" val="288933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21</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7" name="Shape 45" descr="logo_UGent200_EN_RGB_colour_2400dpi.png"/>
          <p:cNvPicPr preferRelativeResize="0"/>
          <p:nvPr/>
        </p:nvPicPr>
        <p:blipFill rotWithShape="1">
          <a:blip r:embed="rId3">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8" name="Rectangle 7"/>
          <p:cNvSpPr/>
          <p:nvPr/>
        </p:nvSpPr>
        <p:spPr>
          <a:xfrm>
            <a:off x="137922" y="96369"/>
            <a:ext cx="2295821"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Execution Time</a:t>
            </a:r>
          </a:p>
        </p:txBody>
      </p:sp>
      <p:pic>
        <p:nvPicPr>
          <p:cNvPr id="6" name="Shape 44" descr="uQu7T64e.jpg"/>
          <p:cNvPicPr preferRelativeResize="0"/>
          <p:nvPr/>
        </p:nvPicPr>
        <p:blipFill rotWithShape="1">
          <a:blip r:embed="rId5">
            <a:alphaModFix/>
          </a:blip>
          <a:srcRect t="31285" b="24762"/>
          <a:stretch/>
        </p:blipFill>
        <p:spPr>
          <a:xfrm>
            <a:off x="7239192" y="4510721"/>
            <a:ext cx="1104883" cy="478259"/>
          </a:xfrm>
          <a:prstGeom prst="rect">
            <a:avLst/>
          </a:prstGeom>
          <a:noFill/>
          <a:ln>
            <a:noFill/>
          </a:ln>
        </p:spPr>
      </p:pic>
      <p:grpSp>
        <p:nvGrpSpPr>
          <p:cNvPr id="20" name="Group 19"/>
          <p:cNvGrpSpPr/>
          <p:nvPr/>
        </p:nvGrpSpPr>
        <p:grpSpPr>
          <a:xfrm>
            <a:off x="639591" y="1380647"/>
            <a:ext cx="7704484" cy="2085672"/>
            <a:chOff x="639591" y="797904"/>
            <a:chExt cx="7704484" cy="2085672"/>
          </a:xfrm>
        </p:grpSpPr>
        <p:sp>
          <p:nvSpPr>
            <p:cNvPr id="25" name="Rectangle 24"/>
            <p:cNvSpPr/>
            <p:nvPr/>
          </p:nvSpPr>
          <p:spPr>
            <a:xfrm>
              <a:off x="639591" y="1256431"/>
              <a:ext cx="7704484" cy="746551"/>
            </a:xfrm>
            <a:prstGeom prst="rect">
              <a:avLst/>
            </a:prstGeom>
            <a:solidFill>
              <a:schemeClr val="accent6">
                <a:lumMod val="10000"/>
                <a:lumOff val="90000"/>
                <a:alpha val="92000"/>
              </a:schemeClr>
            </a:solidFill>
          </p:spPr>
          <p:txBody>
            <a:bodyPr wrap="square" anchor="ctr">
              <a:noAutofit/>
            </a:bodyPr>
            <a:lstStyle/>
            <a:p>
              <a:pPr>
                <a:lnSpc>
                  <a:spcPct val="150000"/>
                </a:lnSpc>
              </a:pPr>
              <a:r>
                <a:rPr lang="en-US" sz="3200" dirty="0">
                  <a:latin typeface="UGent Panno Text" panose="02000506040000040003" pitchFamily="2" charset="0"/>
                </a:rPr>
                <a:t>KS</a:t>
              </a:r>
              <a:endParaRPr lang="en-US" sz="2000" dirty="0">
                <a:latin typeface="UGent Panno Text" panose="02000506040000040003" pitchFamily="2" charset="0"/>
              </a:endParaRPr>
            </a:p>
          </p:txBody>
        </p:sp>
        <p:grpSp>
          <p:nvGrpSpPr>
            <p:cNvPr id="10" name="Group 9"/>
            <p:cNvGrpSpPr/>
            <p:nvPr/>
          </p:nvGrpSpPr>
          <p:grpSpPr>
            <a:xfrm>
              <a:off x="639591" y="2137025"/>
              <a:ext cx="7704484" cy="746551"/>
              <a:chOff x="639591" y="3060026"/>
              <a:chExt cx="7704484" cy="746551"/>
            </a:xfrm>
          </p:grpSpPr>
          <p:sp>
            <p:nvSpPr>
              <p:cNvPr id="41" name="Rectangle 40"/>
              <p:cNvSpPr/>
              <p:nvPr/>
            </p:nvSpPr>
            <p:spPr>
              <a:xfrm>
                <a:off x="639591" y="3060026"/>
                <a:ext cx="7704484" cy="746551"/>
              </a:xfrm>
              <a:prstGeom prst="rect">
                <a:avLst/>
              </a:prstGeom>
              <a:solidFill>
                <a:schemeClr val="accent6">
                  <a:lumMod val="25000"/>
                  <a:lumOff val="75000"/>
                  <a:alpha val="80000"/>
                </a:schemeClr>
              </a:solidFill>
            </p:spPr>
            <p:txBody>
              <a:bodyPr wrap="square" anchor="ctr">
                <a:noAutofit/>
              </a:bodyPr>
              <a:lstStyle/>
              <a:p>
                <a:pPr>
                  <a:lnSpc>
                    <a:spcPct val="150000"/>
                  </a:lnSpc>
                </a:pPr>
                <a:r>
                  <a:rPr lang="en-US" sz="3200" dirty="0">
                    <a:latin typeface="UGent Panno Text" panose="02000506040000040003" pitchFamily="2" charset="0"/>
                  </a:rPr>
                  <a:t>NAS</a:t>
                </a:r>
                <a:endParaRPr lang="en-US" sz="2000" dirty="0">
                  <a:latin typeface="UGent Panno Text" panose="02000506040000040003" pitchFamily="2" charset="0"/>
                </a:endParaRPr>
              </a:p>
            </p:txBody>
          </p:sp>
          <p:grpSp>
            <p:nvGrpSpPr>
              <p:cNvPr id="44" name="Group 43"/>
              <p:cNvGrpSpPr/>
              <p:nvPr/>
            </p:nvGrpSpPr>
            <p:grpSpPr>
              <a:xfrm>
                <a:off x="2347957" y="3251180"/>
                <a:ext cx="5063271" cy="400110"/>
                <a:chOff x="2196766" y="3882697"/>
                <a:chExt cx="5063271" cy="400110"/>
              </a:xfrm>
            </p:grpSpPr>
            <p:sp>
              <p:nvSpPr>
                <p:cNvPr id="38" name="Rectangle 37"/>
                <p:cNvSpPr/>
                <p:nvPr/>
              </p:nvSpPr>
              <p:spPr>
                <a:xfrm>
                  <a:off x="2196766" y="3882697"/>
                  <a:ext cx="872355" cy="400110"/>
                </a:xfrm>
                <a:prstGeom prst="rect">
                  <a:avLst/>
                </a:prstGeom>
              </p:spPr>
              <p:txBody>
                <a:bodyPr wrap="none" anchor="ctr">
                  <a:spAutoFit/>
                </a:bodyPr>
                <a:lstStyle/>
                <a:p>
                  <a:r>
                    <a:rPr lang="en-US" sz="2000" dirty="0">
                      <a:solidFill>
                        <a:srgbClr val="0070C0"/>
                      </a:solidFill>
                      <a:latin typeface="UGent Panno Text" panose="02000506040000040003" pitchFamily="2" charset="0"/>
                    </a:rPr>
                    <a:t>4.82 </a:t>
                  </a:r>
                  <a:r>
                    <a:rPr lang="en-US" sz="2000" dirty="0" err="1">
                      <a:solidFill>
                        <a:srgbClr val="0070C0"/>
                      </a:solidFill>
                      <a:latin typeface="UGent Panno Text" panose="02000506040000040003" pitchFamily="2" charset="0"/>
                    </a:rPr>
                    <a:t>ms</a:t>
                  </a:r>
                  <a:endParaRPr lang="en-US" sz="2000" dirty="0">
                    <a:solidFill>
                      <a:srgbClr val="0070C0"/>
                    </a:solidFill>
                    <a:latin typeface="UGent Panno Text" panose="02000506040000040003" pitchFamily="2" charset="0"/>
                  </a:endParaRPr>
                </a:p>
              </p:txBody>
            </p:sp>
            <p:sp>
              <p:nvSpPr>
                <p:cNvPr id="39" name="Rectangle 38"/>
                <p:cNvSpPr/>
                <p:nvPr/>
              </p:nvSpPr>
              <p:spPr>
                <a:xfrm>
                  <a:off x="4344162" y="3882697"/>
                  <a:ext cx="875561" cy="400110"/>
                </a:xfrm>
                <a:prstGeom prst="rect">
                  <a:avLst/>
                </a:prstGeom>
              </p:spPr>
              <p:txBody>
                <a:bodyPr wrap="none" anchor="ctr">
                  <a:spAutoFit/>
                </a:bodyPr>
                <a:lstStyle/>
                <a:p>
                  <a:r>
                    <a:rPr lang="en-US" sz="2000" dirty="0">
                      <a:solidFill>
                        <a:srgbClr val="0070C0"/>
                      </a:solidFill>
                      <a:latin typeface="UGent Panno Text" panose="02000506040000040003" pitchFamily="2" charset="0"/>
                    </a:rPr>
                    <a:t>6.44 </a:t>
                  </a:r>
                  <a:r>
                    <a:rPr lang="en-US" sz="2000" dirty="0" err="1">
                      <a:solidFill>
                        <a:srgbClr val="0070C0"/>
                      </a:solidFill>
                      <a:latin typeface="UGent Panno Text" panose="02000506040000040003" pitchFamily="2" charset="0"/>
                    </a:rPr>
                    <a:t>ms</a:t>
                  </a:r>
                  <a:endParaRPr lang="en-US" sz="2000" dirty="0">
                    <a:solidFill>
                      <a:srgbClr val="0070C0"/>
                    </a:solidFill>
                    <a:latin typeface="UGent Panno Text" panose="02000506040000040003" pitchFamily="2" charset="0"/>
                  </a:endParaRPr>
                </a:p>
              </p:txBody>
            </p:sp>
            <p:sp>
              <p:nvSpPr>
                <p:cNvPr id="40" name="Rectangle 39"/>
                <p:cNvSpPr/>
                <p:nvPr/>
              </p:nvSpPr>
              <p:spPr>
                <a:xfrm>
                  <a:off x="6597676" y="3882697"/>
                  <a:ext cx="662361" cy="400110"/>
                </a:xfrm>
                <a:prstGeom prst="rect">
                  <a:avLst/>
                </a:prstGeom>
              </p:spPr>
              <p:txBody>
                <a:bodyPr wrap="none" anchor="ctr">
                  <a:spAutoFit/>
                </a:bodyPr>
                <a:lstStyle/>
                <a:p>
                  <a:r>
                    <a:rPr lang="en-US" sz="2000" dirty="0">
                      <a:latin typeface="UGent Panno Text" panose="02000506040000040003" pitchFamily="2" charset="0"/>
                    </a:rPr>
                    <a:t>2.10 s</a:t>
                  </a:r>
                </a:p>
              </p:txBody>
            </p:sp>
          </p:grpSp>
        </p:grpSp>
        <p:grpSp>
          <p:nvGrpSpPr>
            <p:cNvPr id="2" name="Group 1"/>
            <p:cNvGrpSpPr/>
            <p:nvPr/>
          </p:nvGrpSpPr>
          <p:grpSpPr>
            <a:xfrm>
              <a:off x="1911942" y="797904"/>
              <a:ext cx="6042381" cy="1052975"/>
              <a:chOff x="1893029" y="789695"/>
              <a:chExt cx="6042381" cy="1052975"/>
            </a:xfrm>
          </p:grpSpPr>
          <p:grpSp>
            <p:nvGrpSpPr>
              <p:cNvPr id="43" name="Group 42"/>
              <p:cNvGrpSpPr/>
              <p:nvPr/>
            </p:nvGrpSpPr>
            <p:grpSpPr>
              <a:xfrm>
                <a:off x="1893029" y="790329"/>
                <a:ext cx="5518199" cy="1052341"/>
                <a:chOff x="221975" y="1331430"/>
                <a:chExt cx="5518199" cy="1052341"/>
              </a:xfrm>
            </p:grpSpPr>
            <p:sp>
              <p:nvSpPr>
                <p:cNvPr id="18" name="Rectangle 17"/>
                <p:cNvSpPr/>
                <p:nvPr/>
              </p:nvSpPr>
              <p:spPr>
                <a:xfrm>
                  <a:off x="221975" y="1331430"/>
                  <a:ext cx="1744388" cy="466102"/>
                </a:xfrm>
                <a:prstGeom prst="rect">
                  <a:avLst/>
                </a:prstGeom>
              </p:spPr>
              <p:txBody>
                <a:bodyPr wrap="none" anchor="ctr">
                  <a:noAutofit/>
                </a:bodyPr>
                <a:lstStyle/>
                <a:p>
                  <a:r>
                    <a:rPr lang="en-US" sz="2000" dirty="0">
                      <a:latin typeface="UGent Panno Text" panose="02000506040000040003" pitchFamily="2" charset="0"/>
                    </a:rPr>
                    <a:t>Extender Decision</a:t>
                  </a:r>
                </a:p>
              </p:txBody>
            </p:sp>
            <p:sp>
              <p:nvSpPr>
                <p:cNvPr id="22" name="Rectangle 21"/>
                <p:cNvSpPr/>
                <p:nvPr/>
              </p:nvSpPr>
              <p:spPr>
                <a:xfrm>
                  <a:off x="785430" y="1957275"/>
                  <a:ext cx="617477" cy="400110"/>
                </a:xfrm>
                <a:prstGeom prst="rect">
                  <a:avLst/>
                </a:prstGeom>
              </p:spPr>
              <p:txBody>
                <a:bodyPr wrap="none" anchor="ctr">
                  <a:spAutoFit/>
                </a:bodyPr>
                <a:lstStyle/>
                <a:p>
                  <a:r>
                    <a:rPr lang="en-US" sz="2000" dirty="0">
                      <a:latin typeface="UGent Panno Text" panose="02000506040000040003" pitchFamily="2" charset="0"/>
                    </a:rPr>
                    <a:t>0 </a:t>
                  </a:r>
                  <a:r>
                    <a:rPr lang="en-US" sz="2000" dirty="0" err="1">
                      <a:latin typeface="UGent Panno Text" panose="02000506040000040003" pitchFamily="2" charset="0"/>
                    </a:rPr>
                    <a:t>ms</a:t>
                  </a:r>
                  <a:endParaRPr lang="en-US" sz="2000" dirty="0">
                    <a:latin typeface="UGent Panno Text" panose="02000506040000040003" pitchFamily="2" charset="0"/>
                  </a:endParaRPr>
                </a:p>
              </p:txBody>
            </p:sp>
            <p:sp>
              <p:nvSpPr>
                <p:cNvPr id="23" name="Rectangle 22"/>
                <p:cNvSpPr/>
                <p:nvPr/>
              </p:nvSpPr>
              <p:spPr>
                <a:xfrm>
                  <a:off x="2812198" y="1983027"/>
                  <a:ext cx="822661" cy="400110"/>
                </a:xfrm>
                <a:prstGeom prst="rect">
                  <a:avLst/>
                </a:prstGeom>
              </p:spPr>
              <p:txBody>
                <a:bodyPr wrap="none" anchor="ctr">
                  <a:spAutoFit/>
                </a:bodyPr>
                <a:lstStyle/>
                <a:p>
                  <a:r>
                    <a:rPr lang="en-US" sz="2000" dirty="0">
                      <a:solidFill>
                        <a:srgbClr val="0070C0"/>
                      </a:solidFill>
                      <a:latin typeface="UGent Panno Text" panose="02000506040000040003" pitchFamily="2" charset="0"/>
                    </a:rPr>
                    <a:t>2.14 </a:t>
                  </a:r>
                  <a:r>
                    <a:rPr lang="en-US" sz="2000" dirty="0" err="1">
                      <a:solidFill>
                        <a:srgbClr val="0070C0"/>
                      </a:solidFill>
                      <a:latin typeface="UGent Panno Text" panose="02000506040000040003" pitchFamily="2" charset="0"/>
                    </a:rPr>
                    <a:t>ms</a:t>
                  </a:r>
                  <a:endParaRPr lang="en-US" sz="2000" dirty="0">
                    <a:solidFill>
                      <a:srgbClr val="0070C0"/>
                    </a:solidFill>
                    <a:latin typeface="UGent Panno Text" panose="02000506040000040003" pitchFamily="2" charset="0"/>
                  </a:endParaRPr>
                </a:p>
              </p:txBody>
            </p:sp>
            <p:sp>
              <p:nvSpPr>
                <p:cNvPr id="24" name="Rectangle 23"/>
                <p:cNvSpPr/>
                <p:nvPr/>
              </p:nvSpPr>
              <p:spPr>
                <a:xfrm>
                  <a:off x="5044150" y="1983661"/>
                  <a:ext cx="696024" cy="400110"/>
                </a:xfrm>
                <a:prstGeom prst="rect">
                  <a:avLst/>
                </a:prstGeom>
              </p:spPr>
              <p:txBody>
                <a:bodyPr wrap="none" anchor="ctr">
                  <a:spAutoFit/>
                </a:bodyPr>
                <a:lstStyle/>
                <a:p>
                  <a:r>
                    <a:rPr lang="en-US" sz="2000" dirty="0">
                      <a:latin typeface="UGent Panno Text" panose="02000506040000040003" pitchFamily="2" charset="0"/>
                    </a:rPr>
                    <a:t>2.02 s</a:t>
                  </a:r>
                </a:p>
              </p:txBody>
            </p:sp>
          </p:grpSp>
          <p:sp>
            <p:nvSpPr>
              <p:cNvPr id="45" name="Rectangle 44"/>
              <p:cNvSpPr/>
              <p:nvPr/>
            </p:nvSpPr>
            <p:spPr>
              <a:xfrm>
                <a:off x="4018661" y="789695"/>
                <a:ext cx="1744388" cy="466102"/>
              </a:xfrm>
              <a:prstGeom prst="rect">
                <a:avLst/>
              </a:prstGeom>
            </p:spPr>
            <p:txBody>
              <a:bodyPr wrap="none" anchor="ctr">
                <a:noAutofit/>
              </a:bodyPr>
              <a:lstStyle/>
              <a:p>
                <a:r>
                  <a:rPr lang="en-US" sz="2000" dirty="0">
                    <a:latin typeface="UGent Panno Text" panose="02000506040000040003" pitchFamily="2" charset="0"/>
                  </a:rPr>
                  <a:t>Scheduling Decision</a:t>
                </a:r>
              </a:p>
            </p:txBody>
          </p:sp>
          <p:sp>
            <p:nvSpPr>
              <p:cNvPr id="46" name="Rectangle 45"/>
              <p:cNvSpPr/>
              <p:nvPr/>
            </p:nvSpPr>
            <p:spPr>
              <a:xfrm>
                <a:off x="6191022" y="789695"/>
                <a:ext cx="1744388" cy="466102"/>
              </a:xfrm>
              <a:prstGeom prst="rect">
                <a:avLst/>
              </a:prstGeom>
            </p:spPr>
            <p:txBody>
              <a:bodyPr wrap="none" anchor="ctr">
                <a:noAutofit/>
              </a:bodyPr>
              <a:lstStyle/>
              <a:p>
                <a:r>
                  <a:rPr lang="en-US" sz="2000" dirty="0">
                    <a:latin typeface="UGent Panno Text" panose="02000506040000040003" pitchFamily="2" charset="0"/>
                  </a:rPr>
                  <a:t>Pod Startup Time</a:t>
                </a:r>
              </a:p>
            </p:txBody>
          </p:sp>
        </p:grpSp>
      </p:grpSp>
    </p:spTree>
    <p:extLst>
      <p:ext uri="{BB962C8B-B14F-4D97-AF65-F5344CB8AC3E}">
        <p14:creationId xmlns:p14="http://schemas.microsoft.com/office/powerpoint/2010/main" val="22287426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286" y="96369"/>
            <a:ext cx="3433914" cy="4989029"/>
          </a:xfrm>
          <a:prstGeom prst="rect">
            <a:avLst/>
          </a:prstGeom>
        </p:spPr>
      </p:pic>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22</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7"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8" name="Rectangle 7"/>
          <p:cNvSpPr/>
          <p:nvPr/>
        </p:nvSpPr>
        <p:spPr>
          <a:xfrm>
            <a:off x="137922" y="96369"/>
            <a:ext cx="2730235"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Allocation Scheme</a:t>
            </a:r>
          </a:p>
        </p:txBody>
      </p:sp>
      <p:pic>
        <p:nvPicPr>
          <p:cNvPr id="6" name="Shape 44" descr="uQu7T64e.jpg"/>
          <p:cNvPicPr preferRelativeResize="0"/>
          <p:nvPr/>
        </p:nvPicPr>
        <p:blipFill rotWithShape="1">
          <a:blip r:embed="rId6">
            <a:alphaModFix/>
          </a:blip>
          <a:srcRect t="31285" b="24762"/>
          <a:stretch/>
        </p:blipFill>
        <p:spPr>
          <a:xfrm>
            <a:off x="7239192" y="4510721"/>
            <a:ext cx="1104883" cy="478259"/>
          </a:xfrm>
          <a:prstGeom prst="rect">
            <a:avLst/>
          </a:prstGeom>
          <a:noFill/>
          <a:ln>
            <a:noFill/>
          </a:ln>
        </p:spPr>
      </p:pic>
    </p:spTree>
    <p:extLst>
      <p:ext uri="{BB962C8B-B14F-4D97-AF65-F5344CB8AC3E}">
        <p14:creationId xmlns:p14="http://schemas.microsoft.com/office/powerpoint/2010/main" val="36187604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23</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7" name="Shape 45" descr="logo_UGent200_EN_RGB_colour_2400dpi.png"/>
          <p:cNvPicPr preferRelativeResize="0"/>
          <p:nvPr/>
        </p:nvPicPr>
        <p:blipFill rotWithShape="1">
          <a:blip r:embed="rId3">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8" name="Rectangle 7"/>
          <p:cNvSpPr/>
          <p:nvPr/>
        </p:nvSpPr>
        <p:spPr>
          <a:xfrm>
            <a:off x="137922" y="96369"/>
            <a:ext cx="1883849"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Average RTT</a:t>
            </a:r>
          </a:p>
        </p:txBody>
      </p:sp>
      <p:pic>
        <p:nvPicPr>
          <p:cNvPr id="6" name="Shape 44" descr="uQu7T64e.jpg"/>
          <p:cNvPicPr preferRelativeResize="0"/>
          <p:nvPr/>
        </p:nvPicPr>
        <p:blipFill rotWithShape="1">
          <a:blip r:embed="rId5">
            <a:alphaModFix/>
          </a:blip>
          <a:srcRect t="31285" b="24762"/>
          <a:stretch/>
        </p:blipFill>
        <p:spPr>
          <a:xfrm>
            <a:off x="7239192" y="4510721"/>
            <a:ext cx="1104883" cy="478259"/>
          </a:xfrm>
          <a:prstGeom prst="rect">
            <a:avLst/>
          </a:prstGeom>
          <a:noFill/>
          <a:ln>
            <a:noFill/>
          </a:ln>
        </p:spPr>
      </p:pic>
      <p:pic>
        <p:nvPicPr>
          <p:cNvPr id="12" name="Picture 11"/>
          <p:cNvPicPr>
            <a:picLocks noChangeAspect="1"/>
          </p:cNvPicPr>
          <p:nvPr/>
        </p:nvPicPr>
        <p:blipFill>
          <a:blip r:embed="rId6"/>
          <a:stretch>
            <a:fillRect/>
          </a:stretch>
        </p:blipFill>
        <p:spPr>
          <a:xfrm>
            <a:off x="1914370" y="650367"/>
            <a:ext cx="4797598" cy="3468505"/>
          </a:xfrm>
          <a:prstGeom prst="rect">
            <a:avLst/>
          </a:prstGeom>
        </p:spPr>
      </p:pic>
      <p:cxnSp>
        <p:nvCxnSpPr>
          <p:cNvPr id="14" name="Straight Arrow Connector 13"/>
          <p:cNvCxnSpPr/>
          <p:nvPr/>
        </p:nvCxnSpPr>
        <p:spPr>
          <a:xfrm flipH="1">
            <a:off x="3063240" y="1226820"/>
            <a:ext cx="7620" cy="220980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497059" y="2131665"/>
            <a:ext cx="566181" cy="400110"/>
          </a:xfrm>
          <a:prstGeom prst="rect">
            <a:avLst/>
          </a:prstGeom>
        </p:spPr>
        <p:txBody>
          <a:bodyPr wrap="none" anchor="ctr">
            <a:spAutoFit/>
          </a:bodyPr>
          <a:lstStyle/>
          <a:p>
            <a:r>
              <a:rPr lang="en-US" sz="2000" dirty="0">
                <a:solidFill>
                  <a:srgbClr val="00B050"/>
                </a:solidFill>
                <a:latin typeface="UGent Panno Text" panose="02000506040000040003" pitchFamily="2" charset="0"/>
              </a:rPr>
              <a:t>80%</a:t>
            </a:r>
          </a:p>
        </p:txBody>
      </p:sp>
      <p:cxnSp>
        <p:nvCxnSpPr>
          <p:cNvPr id="17" name="Straight Connector 16"/>
          <p:cNvCxnSpPr/>
          <p:nvPr/>
        </p:nvCxnSpPr>
        <p:spPr>
          <a:xfrm>
            <a:off x="3063240" y="3467100"/>
            <a:ext cx="196596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80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477573" y="4749851"/>
            <a:ext cx="627918" cy="393600"/>
          </a:xfrm>
        </p:spPr>
        <p:txBody>
          <a:bodyPr/>
          <a:lstStyle/>
          <a:p>
            <a:pPr lvl="0">
              <a:spcBef>
                <a:spcPts val="0"/>
              </a:spcBef>
              <a:buNone/>
            </a:pPr>
            <a:fld id="{00000000-1234-1234-1234-123412341234}" type="slidenum">
              <a:rPr lang="en" smtClean="0">
                <a:latin typeface="UGent Panno Text" panose="02000506040000040003" pitchFamily="2" charset="0"/>
              </a:rPr>
              <a:t>24</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8"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9"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2" name="Shape 39"/>
          <p:cNvSpPr txBox="1">
            <a:spLocks/>
          </p:cNvSpPr>
          <p:nvPr/>
        </p:nvSpPr>
        <p:spPr>
          <a:xfrm>
            <a:off x="144483" y="243041"/>
            <a:ext cx="8829036" cy="573053"/>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3200" dirty="0">
                <a:latin typeface="UGent Panno Text" panose="02000506040000040003" pitchFamily="2" charset="0"/>
                <a:cs typeface="Calibri Light" panose="020F0302020204030204" pitchFamily="34" charset="0"/>
              </a:rPr>
              <a:t>Conclusions</a:t>
            </a:r>
          </a:p>
        </p:txBody>
      </p:sp>
      <p:sp>
        <p:nvSpPr>
          <p:cNvPr id="14" name="Rectangle 13"/>
          <p:cNvSpPr/>
          <p:nvPr/>
        </p:nvSpPr>
        <p:spPr>
          <a:xfrm>
            <a:off x="137924" y="742249"/>
            <a:ext cx="9006076" cy="378565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200" dirty="0">
                <a:solidFill>
                  <a:srgbClr val="0070C0"/>
                </a:solidFill>
                <a:latin typeface="UGent Panno Text" panose="02000506040000040003" pitchFamily="2" charset="0"/>
              </a:rPr>
              <a:t>Allocation decisions</a:t>
            </a:r>
            <a:r>
              <a:rPr lang="en-US" sz="2200" dirty="0">
                <a:latin typeface="UGent Panno Text" panose="02000506040000040003" pitchFamily="2" charset="0"/>
              </a:rPr>
              <a:t> based on the network infrastructure</a:t>
            </a:r>
          </a:p>
          <a:p>
            <a:pPr marL="917575" lvl="8" indent="-342900">
              <a:lnSpc>
                <a:spcPct val="150000"/>
              </a:lnSpc>
              <a:buFont typeface="Arial" panose="020B0604020202020204" pitchFamily="34" charset="0"/>
              <a:buChar char="•"/>
            </a:pPr>
            <a:r>
              <a:rPr lang="en-US" sz="2200" dirty="0">
                <a:latin typeface="UGent Panno Text" panose="02000506040000040003" pitchFamily="2" charset="0"/>
              </a:rPr>
              <a:t>Validated in </a:t>
            </a:r>
            <a:r>
              <a:rPr lang="en-US" sz="2200" dirty="0">
                <a:solidFill>
                  <a:srgbClr val="0070C0"/>
                </a:solidFill>
                <a:latin typeface="UGent Panno Text" panose="02000506040000040003" pitchFamily="2" charset="0"/>
              </a:rPr>
              <a:t>Kubernetes.</a:t>
            </a:r>
          </a:p>
          <a:p>
            <a:pPr marL="342900" lvl="8" indent="-342900">
              <a:lnSpc>
                <a:spcPct val="150000"/>
              </a:lnSpc>
              <a:buFont typeface="Arial" panose="020B0604020202020204" pitchFamily="34" charset="0"/>
              <a:buChar char="•"/>
            </a:pPr>
            <a:r>
              <a:rPr lang="en-US" sz="2200" dirty="0">
                <a:latin typeface="UGent Panno Text" panose="02000506040000040003" pitchFamily="2" charset="0"/>
              </a:rPr>
              <a:t>Results: </a:t>
            </a:r>
          </a:p>
          <a:p>
            <a:pPr marL="917575" lvl="8" indent="-342900">
              <a:lnSpc>
                <a:spcPct val="150000"/>
              </a:lnSpc>
              <a:buFont typeface="Arial" panose="020B0604020202020204" pitchFamily="34" charset="0"/>
              <a:buChar char="•"/>
            </a:pPr>
            <a:r>
              <a:rPr lang="en-US" sz="2200" dirty="0">
                <a:solidFill>
                  <a:srgbClr val="0070C0"/>
                </a:solidFill>
                <a:latin typeface="UGent Panno Text" panose="02000506040000040003" pitchFamily="2" charset="0"/>
              </a:rPr>
              <a:t>80% reduction </a:t>
            </a:r>
            <a:r>
              <a:rPr lang="en-US" sz="2200" dirty="0">
                <a:latin typeface="UGent Panno Text" panose="02000506040000040003" pitchFamily="2" charset="0"/>
              </a:rPr>
              <a:t>of network latency</a:t>
            </a:r>
          </a:p>
          <a:p>
            <a:pPr marL="342900" lvl="8" indent="-342900">
              <a:lnSpc>
                <a:spcPct val="150000"/>
              </a:lnSpc>
              <a:buFont typeface="Arial" panose="020B0604020202020204" pitchFamily="34" charset="0"/>
              <a:buChar char="•"/>
            </a:pPr>
            <a:r>
              <a:rPr lang="en-US" sz="2200" dirty="0">
                <a:latin typeface="UGent Panno Text" panose="02000506040000040003" pitchFamily="2" charset="0"/>
              </a:rPr>
              <a:t>Future Work:</a:t>
            </a:r>
          </a:p>
          <a:p>
            <a:pPr marL="917575" lvl="8" indent="-342900">
              <a:lnSpc>
                <a:spcPct val="150000"/>
              </a:lnSpc>
              <a:buFont typeface="Arial" panose="020B0604020202020204" pitchFamily="34" charset="0"/>
              <a:buChar char="•"/>
            </a:pPr>
            <a:r>
              <a:rPr lang="en-US" sz="2200" dirty="0">
                <a:latin typeface="UGent Panno Text" panose="02000506040000040003" pitchFamily="2" charset="0"/>
              </a:rPr>
              <a:t>Deployment in a real Smart City</a:t>
            </a:r>
            <a:endParaRPr lang="en-US" dirty="0">
              <a:latin typeface="UGent Panno Text" panose="02000506040000040003" pitchFamily="2" charset="0"/>
            </a:endParaRPr>
          </a:p>
          <a:p>
            <a:pPr marL="747712" lvl="8" indent="-285750">
              <a:buFont typeface="Arial" panose="020B0604020202020204" pitchFamily="34" charset="0"/>
              <a:buChar char="•"/>
            </a:pPr>
            <a:endParaRPr lang="en-US" dirty="0">
              <a:latin typeface="UGent Panno Text" panose="02000506040000040003" pitchFamily="2" charset="0"/>
            </a:endParaRPr>
          </a:p>
          <a:p>
            <a:pPr marL="339725" lvl="7" indent="-339725">
              <a:buFont typeface="Arial" panose="020B0604020202020204" pitchFamily="34" charset="0"/>
              <a:buChar char="•"/>
            </a:pPr>
            <a:endParaRPr lang="en-US" dirty="0">
              <a:latin typeface="UGent Panno Text" panose="02000506040000040003" pitchFamily="2" charset="0"/>
            </a:endParaRPr>
          </a:p>
          <a:p>
            <a:pPr marL="285750" lvl="4" indent="-285750">
              <a:buFont typeface="Arial" panose="020B0604020202020204" pitchFamily="34" charset="0"/>
              <a:buChar char="•"/>
            </a:pPr>
            <a:endParaRPr lang="en-US" dirty="0">
              <a:latin typeface="UGent Panno Text" panose="02000506040000040003" pitchFamily="2" charset="0"/>
            </a:endParaRPr>
          </a:p>
        </p:txBody>
      </p:sp>
    </p:spTree>
    <p:extLst>
      <p:ext uri="{BB962C8B-B14F-4D97-AF65-F5344CB8AC3E}">
        <p14:creationId xmlns:p14="http://schemas.microsoft.com/office/powerpoint/2010/main" val="35937067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477573" y="4749851"/>
            <a:ext cx="627918" cy="393600"/>
          </a:xfrm>
        </p:spPr>
        <p:txBody>
          <a:bodyPr/>
          <a:lstStyle/>
          <a:p>
            <a:pPr lvl="0">
              <a:spcBef>
                <a:spcPts val="0"/>
              </a:spcBef>
              <a:buNone/>
            </a:pPr>
            <a:fld id="{00000000-1234-1234-1234-123412341234}" type="slidenum">
              <a:rPr lang="en" smtClean="0">
                <a:latin typeface="UGent Panno Text" panose="02000506040000040003" pitchFamily="2" charset="0"/>
              </a:rPr>
              <a:t>25</a:t>
            </a:fld>
            <a:r>
              <a:rPr lang="en" dirty="0" smtClean="0">
                <a:latin typeface="UGent Panno Text" panose="02000506040000040003" pitchFamily="2" charset="0"/>
              </a:rPr>
              <a:t>/25</a:t>
            </a:r>
            <a:endParaRPr lang="en" dirty="0">
              <a:latin typeface="UGent Panno Text" panose="02000506040000040003" pitchFamily="2" charset="0"/>
            </a:endParaRPr>
          </a:p>
        </p:txBody>
      </p:sp>
      <p:sp>
        <p:nvSpPr>
          <p:cNvPr id="5" name="Shape 39"/>
          <p:cNvSpPr txBox="1">
            <a:spLocks/>
          </p:cNvSpPr>
          <p:nvPr/>
        </p:nvSpPr>
        <p:spPr>
          <a:xfrm>
            <a:off x="221975" y="647239"/>
            <a:ext cx="9956922" cy="573053"/>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3800" i="1" dirty="0">
                <a:latin typeface="UGent Panno Text" panose="02000506040000040003" pitchFamily="2" charset="0"/>
                <a:cs typeface="Calibri" panose="020F0502020204030204" pitchFamily="34" charset="0"/>
              </a:rPr>
              <a:t>Thank you for your attention!</a:t>
            </a:r>
          </a:p>
        </p:txBody>
      </p:sp>
      <p:grpSp>
        <p:nvGrpSpPr>
          <p:cNvPr id="4" name="Group 3"/>
          <p:cNvGrpSpPr/>
          <p:nvPr/>
        </p:nvGrpSpPr>
        <p:grpSpPr>
          <a:xfrm>
            <a:off x="221976" y="1312044"/>
            <a:ext cx="3230111" cy="2527659"/>
            <a:chOff x="221976" y="1552267"/>
            <a:chExt cx="3230111" cy="2527659"/>
          </a:xfrm>
        </p:grpSpPr>
        <p:pic>
          <p:nvPicPr>
            <p:cNvPr id="6" name="Picture 5"/>
            <p:cNvPicPr>
              <a:picLocks noChangeAspect="1"/>
            </p:cNvPicPr>
            <p:nvPr/>
          </p:nvPicPr>
          <p:blipFill>
            <a:blip r:embed="rId2"/>
            <a:stretch>
              <a:fillRect/>
            </a:stretch>
          </p:blipFill>
          <p:spPr>
            <a:xfrm>
              <a:off x="236151" y="1833762"/>
              <a:ext cx="3215936" cy="2246164"/>
            </a:xfrm>
            <a:prstGeom prst="rect">
              <a:avLst/>
            </a:prstGeom>
          </p:spPr>
        </p:pic>
        <p:sp>
          <p:nvSpPr>
            <p:cNvPr id="8" name="TextBox 7"/>
            <p:cNvSpPr txBox="1"/>
            <p:nvPr/>
          </p:nvSpPr>
          <p:spPr>
            <a:xfrm>
              <a:off x="221976" y="1552267"/>
              <a:ext cx="2493724" cy="1815882"/>
            </a:xfrm>
            <a:prstGeom prst="rect">
              <a:avLst/>
            </a:prstGeom>
            <a:noFill/>
          </p:spPr>
          <p:txBody>
            <a:bodyPr wrap="square" rtlCol="0">
              <a:spAutoFit/>
            </a:bodyPr>
            <a:lstStyle/>
            <a:p>
              <a:pPr lvl="4"/>
              <a:r>
                <a:rPr lang="en-US" sz="3200" dirty="0">
                  <a:latin typeface="UGent Panno Text" panose="02000506040000040003" pitchFamily="2" charset="0"/>
                  <a:cs typeface="Calibri" panose="020F0502020204030204" pitchFamily="34" charset="0"/>
                </a:rPr>
                <a:t>Questions?</a:t>
              </a:r>
            </a:p>
            <a:p>
              <a:pPr marL="342900" lvl="4" indent="-342900">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marL="342900" lvl="4" indent="-342900">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marL="342900" lvl="4" indent="-342900">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marL="342900" lvl="4" indent="-342900">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p:txBody>
        </p:sp>
      </p:grpSp>
      <p:pic>
        <p:nvPicPr>
          <p:cNvPr id="10"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11"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3" name="Rectangle 2"/>
          <p:cNvSpPr/>
          <p:nvPr/>
        </p:nvSpPr>
        <p:spPr>
          <a:xfrm>
            <a:off x="4250268" y="2116456"/>
            <a:ext cx="4370029" cy="1138773"/>
          </a:xfrm>
          <a:prstGeom prst="rect">
            <a:avLst/>
          </a:prstGeom>
        </p:spPr>
        <p:txBody>
          <a:bodyPr wrap="square" anchor="ctr">
            <a:spAutoFit/>
          </a:bodyPr>
          <a:lstStyle/>
          <a:p>
            <a:pPr algn="ctr">
              <a:buClr>
                <a:schemeClr val="dk1"/>
              </a:buClr>
              <a:buSzPct val="61111"/>
            </a:pPr>
            <a:r>
              <a:rPr lang="en" sz="2800" dirty="0">
                <a:solidFill>
                  <a:srgbClr val="175FC6"/>
                </a:solidFill>
                <a:latin typeface="UGent Panno Text" panose="02000506040000040003" pitchFamily="2" charset="0"/>
                <a:cs typeface="Calibri Light" panose="020F0302020204030204" pitchFamily="34" charset="0"/>
              </a:rPr>
              <a:t>Jos</a:t>
            </a:r>
            <a:r>
              <a:rPr lang="en-US" sz="2800" dirty="0">
                <a:solidFill>
                  <a:srgbClr val="175FC6"/>
                </a:solidFill>
                <a:latin typeface="UGent Panno Text" panose="02000506040000040003" pitchFamily="2" charset="0"/>
                <a:cs typeface="Calibri Light" panose="020F0302020204030204" pitchFamily="34" charset="0"/>
              </a:rPr>
              <a:t>é</a:t>
            </a:r>
            <a:r>
              <a:rPr lang="en" sz="2800" dirty="0">
                <a:solidFill>
                  <a:srgbClr val="175FC6"/>
                </a:solidFill>
                <a:latin typeface="UGent Panno Text" panose="02000506040000040003" pitchFamily="2" charset="0"/>
                <a:cs typeface="Calibri Light" panose="020F0302020204030204" pitchFamily="34" charset="0"/>
              </a:rPr>
              <a:t> Santos</a:t>
            </a:r>
          </a:p>
          <a:p>
            <a:pPr algn="ctr">
              <a:buClr>
                <a:schemeClr val="dk1"/>
              </a:buClr>
              <a:buSzPct val="61111"/>
            </a:pPr>
            <a:r>
              <a:rPr lang="en-US" sz="2000" dirty="0">
                <a:solidFill>
                  <a:schemeClr val="dk1"/>
                </a:solidFill>
                <a:latin typeface="UGent Panno Text" panose="02000506040000040003" pitchFamily="2" charset="0"/>
                <a:cs typeface="Calibri Light" panose="020F0302020204030204" pitchFamily="34" charset="0"/>
              </a:rPr>
              <a:t>Ghent University – imec, IDLab</a:t>
            </a:r>
          </a:p>
          <a:p>
            <a:pPr algn="ctr">
              <a:buClr>
                <a:schemeClr val="dk1"/>
              </a:buClr>
              <a:buSzPct val="61111"/>
            </a:pPr>
            <a:r>
              <a:rPr lang="en-US" sz="2000" u="sng" dirty="0">
                <a:solidFill>
                  <a:schemeClr val="bg1">
                    <a:lumMod val="50000"/>
                  </a:schemeClr>
                </a:solidFill>
                <a:latin typeface="UGent Panno Text" panose="02000506040000040003" pitchFamily="2" charset="0"/>
                <a:cs typeface="Calibri Light" panose="020F0302020204030204" pitchFamily="34" charset="0"/>
                <a:hlinkClick r:id="rId6"/>
              </a:rPr>
              <a:t>j</a:t>
            </a:r>
            <a:r>
              <a:rPr lang="en" sz="2000" u="sng" dirty="0">
                <a:solidFill>
                  <a:schemeClr val="bg1">
                    <a:lumMod val="50000"/>
                  </a:schemeClr>
                </a:solidFill>
                <a:latin typeface="UGent Panno Text" panose="02000506040000040003" pitchFamily="2" charset="0"/>
                <a:cs typeface="Calibri Light" panose="020F0302020204030204" pitchFamily="34" charset="0"/>
                <a:hlinkClick r:id="rId6"/>
              </a:rPr>
              <a:t>osepedro.pereiradossantos@UGent.be</a:t>
            </a:r>
          </a:p>
        </p:txBody>
      </p:sp>
    </p:spTree>
    <p:extLst>
      <p:ext uri="{BB962C8B-B14F-4D97-AF65-F5344CB8AC3E}">
        <p14:creationId xmlns:p14="http://schemas.microsoft.com/office/powerpoint/2010/main" val="28178301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26</a:t>
            </a:fld>
            <a:r>
              <a:rPr lang="en" dirty="0">
                <a:latin typeface="UGent Panno Text" panose="02000506040000040003" pitchFamily="2" charset="0"/>
              </a:rPr>
              <a:t>/25</a:t>
            </a:r>
          </a:p>
        </p:txBody>
      </p:sp>
      <p:pic>
        <p:nvPicPr>
          <p:cNvPr id="6"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1" name="Rectangle 10"/>
          <p:cNvSpPr/>
          <p:nvPr/>
        </p:nvSpPr>
        <p:spPr>
          <a:xfrm>
            <a:off x="137922" y="96369"/>
            <a:ext cx="3435556"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Random Scheduler (RS)</a:t>
            </a:r>
          </a:p>
        </p:txBody>
      </p:sp>
      <p:sp>
        <p:nvSpPr>
          <p:cNvPr id="8" name="Rectangle 7"/>
          <p:cNvSpPr/>
          <p:nvPr/>
        </p:nvSpPr>
        <p:spPr>
          <a:xfrm>
            <a:off x="137922" y="845667"/>
            <a:ext cx="4050307" cy="461665"/>
          </a:xfrm>
          <a:prstGeom prst="rect">
            <a:avLst/>
          </a:prstGeom>
        </p:spPr>
        <p:txBody>
          <a:bodyPr wrap="square" anchor="ctr">
            <a:spAutoFit/>
          </a:bodyPr>
          <a:lstStyle/>
          <a:p>
            <a:r>
              <a:rPr lang="en-US" sz="2400" dirty="0">
                <a:latin typeface="UGent Panno Text" panose="02000506040000040003" pitchFamily="2" charset="0"/>
              </a:rPr>
              <a:t>Also implemented by extending KS</a:t>
            </a:r>
          </a:p>
        </p:txBody>
      </p:sp>
      <p:grpSp>
        <p:nvGrpSpPr>
          <p:cNvPr id="10" name="Group 9"/>
          <p:cNvGrpSpPr/>
          <p:nvPr/>
        </p:nvGrpSpPr>
        <p:grpSpPr>
          <a:xfrm>
            <a:off x="662653" y="1706746"/>
            <a:ext cx="2115983" cy="553998"/>
            <a:chOff x="662653" y="1636484"/>
            <a:chExt cx="2115983" cy="553998"/>
          </a:xfrm>
        </p:grpSpPr>
        <p:sp>
          <p:nvSpPr>
            <p:cNvPr id="12" name="Oval 11"/>
            <p:cNvSpPr/>
            <p:nvPr/>
          </p:nvSpPr>
          <p:spPr>
            <a:xfrm>
              <a:off x="662653" y="1640181"/>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1</a:t>
              </a:r>
            </a:p>
          </p:txBody>
        </p:sp>
        <p:sp>
          <p:nvSpPr>
            <p:cNvPr id="13" name="Rectangle 12"/>
            <p:cNvSpPr/>
            <p:nvPr/>
          </p:nvSpPr>
          <p:spPr>
            <a:xfrm>
              <a:off x="1359658" y="1636484"/>
              <a:ext cx="1418978" cy="553998"/>
            </a:xfrm>
            <a:prstGeom prst="rect">
              <a:avLst/>
            </a:prstGeom>
          </p:spPr>
          <p:txBody>
            <a:bodyPr wrap="none" anchor="ctr">
              <a:spAutoFit/>
            </a:bodyPr>
            <a:lstStyle/>
            <a:p>
              <a:pPr>
                <a:lnSpc>
                  <a:spcPct val="150000"/>
                </a:lnSpc>
              </a:pPr>
              <a:r>
                <a:rPr lang="en-US" sz="2000" dirty="0">
                  <a:latin typeface="UGent Panno Text" panose="02000506040000040003" pitchFamily="2" charset="0"/>
                </a:rPr>
                <a:t>Node Filtering</a:t>
              </a:r>
            </a:p>
          </p:txBody>
        </p:sp>
      </p:grpSp>
      <p:grpSp>
        <p:nvGrpSpPr>
          <p:cNvPr id="14" name="Group 13"/>
          <p:cNvGrpSpPr/>
          <p:nvPr/>
        </p:nvGrpSpPr>
        <p:grpSpPr>
          <a:xfrm>
            <a:off x="662652" y="2566842"/>
            <a:ext cx="2000568" cy="547589"/>
            <a:chOff x="662652" y="2496580"/>
            <a:chExt cx="2000568" cy="547589"/>
          </a:xfrm>
        </p:grpSpPr>
        <p:sp>
          <p:nvSpPr>
            <p:cNvPr id="15" name="Oval 14"/>
            <p:cNvSpPr/>
            <p:nvPr/>
          </p:nvSpPr>
          <p:spPr>
            <a:xfrm>
              <a:off x="662652" y="2497564"/>
              <a:ext cx="556543" cy="546605"/>
            </a:xfrm>
            <a:prstGeom prst="ellipse">
              <a:avLst/>
            </a:prstGeom>
            <a:solidFill>
              <a:srgbClr val="17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UGent Panno Text SemiBold" panose="02000706040000040003" pitchFamily="2" charset="0"/>
                </a:rPr>
                <a:t>2</a:t>
              </a:r>
            </a:p>
          </p:txBody>
        </p:sp>
        <p:sp>
          <p:nvSpPr>
            <p:cNvPr id="16" name="Rectangle 15"/>
            <p:cNvSpPr/>
            <p:nvPr/>
          </p:nvSpPr>
          <p:spPr>
            <a:xfrm>
              <a:off x="1359658" y="2496580"/>
              <a:ext cx="1303562" cy="501227"/>
            </a:xfrm>
            <a:prstGeom prst="rect">
              <a:avLst/>
            </a:prstGeom>
          </p:spPr>
          <p:txBody>
            <a:bodyPr wrap="none">
              <a:spAutoFit/>
            </a:bodyPr>
            <a:lstStyle/>
            <a:p>
              <a:pPr>
                <a:lnSpc>
                  <a:spcPct val="150000"/>
                </a:lnSpc>
              </a:pPr>
              <a:r>
                <a:rPr lang="en-US" sz="2000" dirty="0">
                  <a:latin typeface="UGent Panno Text" panose="02000506040000040003" pitchFamily="2" charset="0"/>
                </a:rPr>
                <a:t>Random pick</a:t>
              </a:r>
            </a:p>
          </p:txBody>
        </p:sp>
      </p:grpSp>
    </p:spTree>
    <p:extLst>
      <p:ext uri="{BB962C8B-B14F-4D97-AF65-F5344CB8AC3E}">
        <p14:creationId xmlns:p14="http://schemas.microsoft.com/office/powerpoint/2010/main" val="391446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27</a:t>
            </a:fld>
            <a:r>
              <a:rPr lang="en" dirty="0">
                <a:latin typeface="UGent Panno Text" panose="02000506040000040003" pitchFamily="2" charset="0"/>
              </a:rPr>
              <a:t>/25</a:t>
            </a:r>
          </a:p>
        </p:txBody>
      </p:sp>
      <p:pic>
        <p:nvPicPr>
          <p:cNvPr id="6" name="Shape 44" descr="uQu7T64e.jpg"/>
          <p:cNvPicPr preferRelativeResize="0"/>
          <p:nvPr/>
        </p:nvPicPr>
        <p:blipFill rotWithShape="1">
          <a:blip r:embed="rId2">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3">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66713082"/>
              </p:ext>
            </p:extLst>
          </p:nvPr>
        </p:nvGraphicFramePr>
        <p:xfrm>
          <a:off x="2663176" y="296302"/>
          <a:ext cx="4432381" cy="4389120"/>
        </p:xfrm>
        <a:graphic>
          <a:graphicData uri="http://schemas.openxmlformats.org/drawingml/2006/table">
            <a:tbl>
              <a:tblPr firstRow="1" bandRow="1">
                <a:tableStyleId>{5C22544A-7EE6-4342-B048-85BDC9FD1C3A}</a:tableStyleId>
              </a:tblPr>
              <a:tblGrid>
                <a:gridCol w="870708">
                  <a:extLst>
                    <a:ext uri="{9D8B030D-6E8A-4147-A177-3AD203B41FA5}">
                      <a16:colId xmlns:a16="http://schemas.microsoft.com/office/drawing/2014/main" val="1951143711"/>
                    </a:ext>
                  </a:extLst>
                </a:gridCol>
                <a:gridCol w="588892">
                  <a:extLst>
                    <a:ext uri="{9D8B030D-6E8A-4147-A177-3AD203B41FA5}">
                      <a16:colId xmlns:a16="http://schemas.microsoft.com/office/drawing/2014/main" val="3288452017"/>
                    </a:ext>
                  </a:extLst>
                </a:gridCol>
                <a:gridCol w="635431">
                  <a:extLst>
                    <a:ext uri="{9D8B030D-6E8A-4147-A177-3AD203B41FA5}">
                      <a16:colId xmlns:a16="http://schemas.microsoft.com/office/drawing/2014/main" val="2876557407"/>
                    </a:ext>
                  </a:extLst>
                </a:gridCol>
                <a:gridCol w="712922">
                  <a:extLst>
                    <a:ext uri="{9D8B030D-6E8A-4147-A177-3AD203B41FA5}">
                      <a16:colId xmlns:a16="http://schemas.microsoft.com/office/drawing/2014/main" val="1390880133"/>
                    </a:ext>
                  </a:extLst>
                </a:gridCol>
                <a:gridCol w="759417">
                  <a:extLst>
                    <a:ext uri="{9D8B030D-6E8A-4147-A177-3AD203B41FA5}">
                      <a16:colId xmlns:a16="http://schemas.microsoft.com/office/drawing/2014/main" val="3669573374"/>
                    </a:ext>
                  </a:extLst>
                </a:gridCol>
                <a:gridCol w="865011">
                  <a:extLst>
                    <a:ext uri="{9D8B030D-6E8A-4147-A177-3AD203B41FA5}">
                      <a16:colId xmlns:a16="http://schemas.microsoft.com/office/drawing/2014/main" val="1324259713"/>
                    </a:ext>
                  </a:extLst>
                </a:gridCol>
              </a:tblGrid>
              <a:tr h="223113">
                <a:tc>
                  <a:txBody>
                    <a:bodyPr/>
                    <a:lstStyle/>
                    <a:p>
                      <a:pPr algn="ctr"/>
                      <a:r>
                        <a:rPr lang="en-US" sz="1200" dirty="0">
                          <a:latin typeface="UGent Panno Text" panose="02000506040000040003" pitchFamily="2" charset="0"/>
                        </a:rPr>
                        <a:t>Node</a:t>
                      </a:r>
                    </a:p>
                  </a:txBody>
                  <a:tcPr>
                    <a:solidFill>
                      <a:schemeClr val="accent5">
                        <a:lumMod val="50000"/>
                      </a:schemeClr>
                    </a:solidFill>
                  </a:tcPr>
                </a:tc>
                <a:tc>
                  <a:txBody>
                    <a:bodyPr/>
                    <a:lstStyle/>
                    <a:p>
                      <a:pPr algn="ctr"/>
                      <a:r>
                        <a:rPr lang="en-US" sz="1200" dirty="0">
                          <a:latin typeface="UGent Panno Text" panose="02000506040000040003" pitchFamily="2" charset="0"/>
                        </a:rPr>
                        <a:t>RTT-A</a:t>
                      </a:r>
                    </a:p>
                  </a:txBody>
                  <a:tcPr>
                    <a:solidFill>
                      <a:schemeClr val="accent5">
                        <a:lumMod val="50000"/>
                      </a:schemeClr>
                    </a:solidFill>
                  </a:tcPr>
                </a:tc>
                <a:tc>
                  <a:txBody>
                    <a:bodyPr/>
                    <a:lstStyle/>
                    <a:p>
                      <a:pPr algn="ctr"/>
                      <a:r>
                        <a:rPr lang="en-US" sz="1200" dirty="0">
                          <a:latin typeface="UGent Panno Text" panose="02000506040000040003" pitchFamily="2" charset="0"/>
                        </a:rPr>
                        <a:t>RTT-B</a:t>
                      </a:r>
                    </a:p>
                  </a:txBody>
                  <a:tcPr>
                    <a:solidFill>
                      <a:schemeClr val="accent5">
                        <a:lumMod val="50000"/>
                      </a:schemeClr>
                    </a:solidFill>
                  </a:tcPr>
                </a:tc>
                <a:tc>
                  <a:txBody>
                    <a:bodyPr/>
                    <a:lstStyle/>
                    <a:p>
                      <a:pPr algn="ctr"/>
                      <a:r>
                        <a:rPr lang="en-US" sz="1200" dirty="0">
                          <a:latin typeface="UGent Panno Text" panose="02000506040000040003" pitchFamily="2" charset="0"/>
                        </a:rPr>
                        <a:t>RTT-C</a:t>
                      </a:r>
                    </a:p>
                  </a:txBody>
                  <a:tcPr>
                    <a:solidFill>
                      <a:schemeClr val="accent5">
                        <a:lumMod val="50000"/>
                      </a:schemeClr>
                    </a:solidFill>
                  </a:tcPr>
                </a:tc>
                <a:tc>
                  <a:txBody>
                    <a:bodyPr/>
                    <a:lstStyle/>
                    <a:p>
                      <a:pPr algn="ctr"/>
                      <a:r>
                        <a:rPr lang="en-US" sz="1200" dirty="0">
                          <a:latin typeface="UGent Panno Text" panose="02000506040000040003" pitchFamily="2" charset="0"/>
                        </a:rPr>
                        <a:t>RTT-D</a:t>
                      </a:r>
                    </a:p>
                  </a:txBody>
                  <a:tcPr>
                    <a:solidFill>
                      <a:schemeClr val="accent5">
                        <a:lumMod val="50000"/>
                      </a:schemeClr>
                    </a:solidFill>
                  </a:tcPr>
                </a:tc>
                <a:tc>
                  <a:txBody>
                    <a:bodyPr/>
                    <a:lstStyle/>
                    <a:p>
                      <a:pPr algn="ctr"/>
                      <a:r>
                        <a:rPr lang="en-US" sz="1200" dirty="0">
                          <a:latin typeface="UGent Panno Text" panose="02000506040000040003" pitchFamily="2" charset="0"/>
                        </a:rPr>
                        <a:t>RTT-E</a:t>
                      </a:r>
                    </a:p>
                  </a:txBody>
                  <a:tcPr>
                    <a:solidFill>
                      <a:schemeClr val="accent5">
                        <a:lumMod val="50000"/>
                      </a:schemeClr>
                    </a:solidFill>
                  </a:tcPr>
                </a:tc>
                <a:extLst>
                  <a:ext uri="{0D108BD9-81ED-4DB2-BD59-A6C34878D82A}">
                    <a16:rowId xmlns:a16="http://schemas.microsoft.com/office/drawing/2014/main" val="3316757768"/>
                  </a:ext>
                </a:extLst>
              </a:tr>
              <a:tr h="254978">
                <a:tc>
                  <a:txBody>
                    <a:bodyPr/>
                    <a:lstStyle/>
                    <a:p>
                      <a:pPr algn="ctr"/>
                      <a:r>
                        <a:rPr lang="en-US" sz="1200" dirty="0">
                          <a:latin typeface="UGent Panno Text" panose="02000506040000040003" pitchFamily="2" charset="0"/>
                        </a:rPr>
                        <a:t>Mater</a:t>
                      </a: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a:t>
                      </a:r>
                      <a:r>
                        <a:rPr lang="en-US" sz="1200" baseline="0" dirty="0">
                          <a:latin typeface="UGent Panno Text" panose="02000506040000040003" pitchFamily="2" charset="0"/>
                        </a:rPr>
                        <a:t> </a:t>
                      </a:r>
                      <a:r>
                        <a:rPr lang="en-US" sz="1200" baseline="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2285997925"/>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1</a:t>
                      </a: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274336660"/>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2</a:t>
                      </a: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1943379009"/>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a:t>
                      </a:r>
                      <a:r>
                        <a:rPr lang="en-US" sz="1200" baseline="0" dirty="0">
                          <a:latin typeface="UGent Panno Text" panose="02000506040000040003" pitchFamily="2" charset="0"/>
                        </a:rPr>
                        <a:t> 3</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549414329"/>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4</a:t>
                      </a: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r>
                        <a:rPr lang="en-US" sz="1200" dirty="0">
                          <a:latin typeface="UGent Panno Text" panose="02000506040000040003" pitchFamily="2" charset="0"/>
                        </a:rPr>
                        <a:t> </a:t>
                      </a: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1175134126"/>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5</a:t>
                      </a: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r>
                        <a:rPr lang="en-US" sz="1200" dirty="0">
                          <a:latin typeface="UGent Panno Text" panose="02000506040000040003" pitchFamily="2" charset="0"/>
                        </a:rPr>
                        <a:t> </a:t>
                      </a: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2793431867"/>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6</a:t>
                      </a: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r>
                        <a:rPr lang="en-US" sz="1200" dirty="0">
                          <a:latin typeface="UGent Panno Text" panose="02000506040000040003" pitchFamily="2" charset="0"/>
                        </a:rPr>
                        <a:t> </a:t>
                      </a: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1060255480"/>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7</a:t>
                      </a: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3265347577"/>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8</a:t>
                      </a: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3907638565"/>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9</a:t>
                      </a: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3036254407"/>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10</a:t>
                      </a: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2857270027"/>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11</a:t>
                      </a: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1828679393"/>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12</a:t>
                      </a:r>
                    </a:p>
                  </a:txBody>
                  <a:tcPr/>
                </a:tc>
                <a:tc>
                  <a:txBody>
                    <a:bodyPr/>
                    <a:lstStyle/>
                    <a:p>
                      <a:pPr algn="ctr"/>
                      <a:r>
                        <a:rPr lang="en-US" sz="1200" dirty="0">
                          <a:latin typeface="UGent Panno Text" panose="02000506040000040003" pitchFamily="2" charset="0"/>
                        </a:rPr>
                        <a:t>14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64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3738999974"/>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13</a:t>
                      </a: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a:t>
                      </a:r>
                      <a:r>
                        <a:rPr lang="en-US" sz="1200" baseline="0" dirty="0">
                          <a:latin typeface="UGent Panno Text" panose="02000506040000040003" pitchFamily="2" charset="0"/>
                        </a:rPr>
                        <a:t> </a:t>
                      </a:r>
                      <a:r>
                        <a:rPr lang="en-US" sz="1200" baseline="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2435873104"/>
                  </a:ext>
                </a:extLst>
              </a:tr>
              <a:tr h="25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Worker 14</a:t>
                      </a: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32</a:t>
                      </a:r>
                      <a:r>
                        <a:rPr lang="en-US" sz="1200" baseline="0" dirty="0">
                          <a:latin typeface="UGent Panno Text" panose="02000506040000040003" pitchFamily="2" charset="0"/>
                        </a:rPr>
                        <a:t> </a:t>
                      </a:r>
                      <a:r>
                        <a:rPr lang="en-US" sz="1200" baseline="0" dirty="0" err="1">
                          <a:latin typeface="UGent Panno Text" panose="02000506040000040003" pitchFamily="2" charset="0"/>
                        </a:rPr>
                        <a:t>ms</a:t>
                      </a:r>
                      <a:endParaRPr lang="en-US" sz="1200" dirty="0">
                        <a:latin typeface="UGent Panno Text" panose="02000506040000040003" pitchFamily="2" charset="0"/>
                      </a:endParaRPr>
                    </a:p>
                  </a:txBody>
                  <a:tcPr/>
                </a:tc>
                <a:tc>
                  <a:txBody>
                    <a:bodyPr/>
                    <a:lstStyle/>
                    <a:p>
                      <a:pPr algn="ctr"/>
                      <a:r>
                        <a:rPr lang="en-US" sz="1200" dirty="0">
                          <a:latin typeface="UGent Panno Text" panose="02000506040000040003" pitchFamily="2" charset="0"/>
                        </a:rPr>
                        <a:t>4 </a:t>
                      </a:r>
                      <a:r>
                        <a:rPr lang="en-US" sz="1200" dirty="0" err="1">
                          <a:latin typeface="UGent Panno Text" panose="02000506040000040003" pitchFamily="2" charset="0"/>
                        </a:rPr>
                        <a:t>ms</a:t>
                      </a:r>
                      <a:endParaRPr lang="en-US" sz="1200" dirty="0">
                        <a:latin typeface="UGent Panno Text" panose="02000506040000040003" pitchFamily="2" charset="0"/>
                      </a:endParaRPr>
                    </a:p>
                  </a:txBody>
                  <a:tcPr/>
                </a:tc>
                <a:extLst>
                  <a:ext uri="{0D108BD9-81ED-4DB2-BD59-A6C34878D82A}">
                    <a16:rowId xmlns:a16="http://schemas.microsoft.com/office/drawing/2014/main" val="1694528003"/>
                  </a:ext>
                </a:extLst>
              </a:tr>
            </a:tbl>
          </a:graphicData>
        </a:graphic>
      </p:graphicFrame>
      <p:sp>
        <p:nvSpPr>
          <p:cNvPr id="10" name="Rectangle 9"/>
          <p:cNvSpPr/>
          <p:nvPr/>
        </p:nvSpPr>
        <p:spPr>
          <a:xfrm>
            <a:off x="221975" y="121601"/>
            <a:ext cx="1596912"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RTT labels</a:t>
            </a:r>
          </a:p>
        </p:txBody>
      </p:sp>
    </p:spTree>
    <p:extLst>
      <p:ext uri="{BB962C8B-B14F-4D97-AF65-F5344CB8AC3E}">
        <p14:creationId xmlns:p14="http://schemas.microsoft.com/office/powerpoint/2010/main" val="3758608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28</a:t>
            </a:fld>
            <a:r>
              <a:rPr lang="en" dirty="0">
                <a:latin typeface="UGent Panno Text" panose="02000506040000040003" pitchFamily="2" charset="0"/>
              </a:rPr>
              <a:t>/25</a:t>
            </a:r>
          </a:p>
        </p:txBody>
      </p:sp>
      <p:pic>
        <p:nvPicPr>
          <p:cNvPr id="6" name="Shape 44" descr="uQu7T64e.jpg"/>
          <p:cNvPicPr preferRelativeResize="0"/>
          <p:nvPr/>
        </p:nvPicPr>
        <p:blipFill rotWithShape="1">
          <a:blip r:embed="rId2">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3">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516000740"/>
              </p:ext>
            </p:extLst>
          </p:nvPr>
        </p:nvGraphicFramePr>
        <p:xfrm>
          <a:off x="350638" y="959243"/>
          <a:ext cx="8206153" cy="2768600"/>
        </p:xfrm>
        <a:graphic>
          <a:graphicData uri="http://schemas.openxmlformats.org/drawingml/2006/table">
            <a:tbl>
              <a:tblPr firstRow="1" bandRow="1">
                <a:tableStyleId>{5C22544A-7EE6-4342-B048-85BDC9FD1C3A}</a:tableStyleId>
              </a:tblPr>
              <a:tblGrid>
                <a:gridCol w="734243">
                  <a:extLst>
                    <a:ext uri="{9D8B030D-6E8A-4147-A177-3AD203B41FA5}">
                      <a16:colId xmlns:a16="http://schemas.microsoft.com/office/drawing/2014/main" val="1951143711"/>
                    </a:ext>
                  </a:extLst>
                </a:gridCol>
                <a:gridCol w="1177872">
                  <a:extLst>
                    <a:ext uri="{9D8B030D-6E8A-4147-A177-3AD203B41FA5}">
                      <a16:colId xmlns:a16="http://schemas.microsoft.com/office/drawing/2014/main" val="3288452017"/>
                    </a:ext>
                  </a:extLst>
                </a:gridCol>
                <a:gridCol w="1046135">
                  <a:extLst>
                    <a:ext uri="{9D8B030D-6E8A-4147-A177-3AD203B41FA5}">
                      <a16:colId xmlns:a16="http://schemas.microsoft.com/office/drawing/2014/main" val="2876557407"/>
                    </a:ext>
                  </a:extLst>
                </a:gridCol>
                <a:gridCol w="1015139">
                  <a:extLst>
                    <a:ext uri="{9D8B030D-6E8A-4147-A177-3AD203B41FA5}">
                      <a16:colId xmlns:a16="http://schemas.microsoft.com/office/drawing/2014/main" val="1390880133"/>
                    </a:ext>
                  </a:extLst>
                </a:gridCol>
                <a:gridCol w="976393">
                  <a:extLst>
                    <a:ext uri="{9D8B030D-6E8A-4147-A177-3AD203B41FA5}">
                      <a16:colId xmlns:a16="http://schemas.microsoft.com/office/drawing/2014/main" val="3669573374"/>
                    </a:ext>
                  </a:extLst>
                </a:gridCol>
                <a:gridCol w="1108129">
                  <a:extLst>
                    <a:ext uri="{9D8B030D-6E8A-4147-A177-3AD203B41FA5}">
                      <a16:colId xmlns:a16="http://schemas.microsoft.com/office/drawing/2014/main" val="1324259713"/>
                    </a:ext>
                  </a:extLst>
                </a:gridCol>
                <a:gridCol w="968644">
                  <a:extLst>
                    <a:ext uri="{9D8B030D-6E8A-4147-A177-3AD203B41FA5}">
                      <a16:colId xmlns:a16="http://schemas.microsoft.com/office/drawing/2014/main" val="2117205782"/>
                    </a:ext>
                  </a:extLst>
                </a:gridCol>
                <a:gridCol w="1179598">
                  <a:extLst>
                    <a:ext uri="{9D8B030D-6E8A-4147-A177-3AD203B41FA5}">
                      <a16:colId xmlns:a16="http://schemas.microsoft.com/office/drawing/2014/main" val="2721930644"/>
                    </a:ext>
                  </a:extLst>
                </a:gridCol>
              </a:tblGrid>
              <a:tr h="370840">
                <a:tc>
                  <a:txBody>
                    <a:bodyPr/>
                    <a:lstStyle/>
                    <a:p>
                      <a:pPr algn="ctr"/>
                      <a:r>
                        <a:rPr lang="en-US" sz="1200" dirty="0">
                          <a:latin typeface="UGent Panno Text" panose="02000506040000040003" pitchFamily="2" charset="0"/>
                        </a:rPr>
                        <a:t>Service Name</a:t>
                      </a:r>
                    </a:p>
                  </a:txBody>
                  <a:tcPr anchor="ctr">
                    <a:solidFill>
                      <a:schemeClr val="accent5">
                        <a:lumMod val="50000"/>
                      </a:schemeClr>
                    </a:solidFill>
                  </a:tcPr>
                </a:tc>
                <a:tc>
                  <a:txBody>
                    <a:bodyPr/>
                    <a:lstStyle/>
                    <a:p>
                      <a:pPr algn="ctr"/>
                      <a:r>
                        <a:rPr lang="en-US" sz="1200" dirty="0">
                          <a:latin typeface="UGent Panno Text" panose="02000506040000040003" pitchFamily="2" charset="0"/>
                        </a:rPr>
                        <a:t>Pod Name</a:t>
                      </a:r>
                    </a:p>
                  </a:txBody>
                  <a:tcPr anchor="ctr">
                    <a:solidFill>
                      <a:schemeClr val="accent5">
                        <a:lumMod val="50000"/>
                      </a:schemeClr>
                    </a:solidFill>
                  </a:tcPr>
                </a:tc>
                <a:tc>
                  <a:txBody>
                    <a:bodyPr/>
                    <a:lstStyle/>
                    <a:p>
                      <a:pPr algn="ctr"/>
                      <a:r>
                        <a:rPr lang="en-US" sz="1200" dirty="0">
                          <a:latin typeface="UGent Panno Text" panose="02000506040000040003" pitchFamily="2" charset="0"/>
                        </a:rPr>
                        <a:t>CPU </a:t>
                      </a:r>
                      <a:r>
                        <a:rPr lang="en-US" sz="1200" dirty="0" err="1">
                          <a:latin typeface="UGent Panno Text" panose="02000506040000040003" pitchFamily="2" charset="0"/>
                        </a:rPr>
                        <a:t>Req</a:t>
                      </a:r>
                      <a:r>
                        <a:rPr lang="en-US" sz="1200" dirty="0">
                          <a:latin typeface="UGent Panno Text" panose="02000506040000040003" pitchFamily="2" charset="0"/>
                        </a:rPr>
                        <a:t>/Limit (</a:t>
                      </a:r>
                      <a:r>
                        <a:rPr lang="en-US" sz="1200" dirty="0" err="1">
                          <a:latin typeface="UGent Panno Text" panose="02000506040000040003" pitchFamily="2" charset="0"/>
                        </a:rPr>
                        <a:t>Mi</a:t>
                      </a:r>
                      <a:r>
                        <a:rPr lang="en-US" sz="1200" dirty="0">
                          <a:latin typeface="UGent Panno Text" panose="02000506040000040003" pitchFamily="2" charset="0"/>
                        </a:rPr>
                        <a:t>)</a:t>
                      </a:r>
                    </a:p>
                  </a:txBody>
                  <a:tcPr anchor="ctr">
                    <a:solidFill>
                      <a:schemeClr val="accent5">
                        <a:lumMod val="50000"/>
                      </a:schemeClr>
                    </a:solidFill>
                  </a:tcPr>
                </a:tc>
                <a:tc>
                  <a:txBody>
                    <a:bodyPr/>
                    <a:lstStyle/>
                    <a:p>
                      <a:pPr algn="ctr"/>
                      <a:r>
                        <a:rPr lang="en-US" sz="1200" dirty="0">
                          <a:latin typeface="UGent Panno Text" panose="02000506040000040003" pitchFamily="2" charset="0"/>
                        </a:rPr>
                        <a:t>RAM</a:t>
                      </a:r>
                      <a:r>
                        <a:rPr lang="en-US" sz="1200" baseline="0" dirty="0">
                          <a:latin typeface="UGent Panno Text" panose="02000506040000040003" pitchFamily="2" charset="0"/>
                        </a:rPr>
                        <a:t> </a:t>
                      </a:r>
                      <a:r>
                        <a:rPr lang="en-US" sz="1200" baseline="0" dirty="0" err="1">
                          <a:latin typeface="UGent Panno Text" panose="02000506040000040003" pitchFamily="2" charset="0"/>
                        </a:rPr>
                        <a:t>Req</a:t>
                      </a:r>
                      <a:r>
                        <a:rPr lang="en-US" sz="1200" baseline="0" dirty="0">
                          <a:latin typeface="UGent Panno Text" panose="02000506040000040003" pitchFamily="2" charset="0"/>
                        </a:rPr>
                        <a:t>/Limit (</a:t>
                      </a:r>
                      <a:r>
                        <a:rPr lang="en-US" sz="1200" baseline="0" dirty="0" err="1">
                          <a:latin typeface="UGent Panno Text" panose="02000506040000040003" pitchFamily="2" charset="0"/>
                        </a:rPr>
                        <a:t>Mi</a:t>
                      </a:r>
                      <a:r>
                        <a:rPr lang="en-US" sz="1200" baseline="0" dirty="0">
                          <a:latin typeface="UGent Panno Text" panose="02000506040000040003" pitchFamily="2" charset="0"/>
                        </a:rPr>
                        <a:t>)</a:t>
                      </a:r>
                      <a:endParaRPr lang="en-US" sz="1200" dirty="0">
                        <a:latin typeface="UGent Panno Text" panose="02000506040000040003" pitchFamily="2" charset="0"/>
                      </a:endParaRPr>
                    </a:p>
                  </a:txBody>
                  <a:tcPr anchor="ctr">
                    <a:solidFill>
                      <a:schemeClr val="accent5">
                        <a:lumMod val="50000"/>
                      </a:schemeClr>
                    </a:solidFill>
                  </a:tcPr>
                </a:tc>
                <a:tc>
                  <a:txBody>
                    <a:bodyPr/>
                    <a:lstStyle/>
                    <a:p>
                      <a:pPr algn="ctr"/>
                      <a:r>
                        <a:rPr lang="en-US" sz="1200" dirty="0">
                          <a:latin typeface="UGent Panno Text" panose="02000506040000040003" pitchFamily="2" charset="0"/>
                        </a:rPr>
                        <a:t>Min. Bandwidth (Mbit/s)</a:t>
                      </a:r>
                    </a:p>
                  </a:txBody>
                  <a:tcPr anchor="ctr">
                    <a:solidFill>
                      <a:schemeClr val="accent5">
                        <a:lumMod val="50000"/>
                      </a:schemeClr>
                    </a:solidFill>
                  </a:tcPr>
                </a:tc>
                <a:tc>
                  <a:txBody>
                    <a:bodyPr/>
                    <a:lstStyle/>
                    <a:p>
                      <a:pPr algn="ctr"/>
                      <a:r>
                        <a:rPr lang="en-US" sz="1200" dirty="0">
                          <a:latin typeface="UGent Panno Text" panose="02000506040000040003" pitchFamily="2" charset="0"/>
                        </a:rPr>
                        <a:t>Repl. Factor</a:t>
                      </a:r>
                    </a:p>
                  </a:txBody>
                  <a:tcPr anchor="ctr">
                    <a:solidFill>
                      <a:schemeClr val="accent5">
                        <a:lumMod val="50000"/>
                      </a:schemeClr>
                    </a:solidFill>
                  </a:tcPr>
                </a:tc>
                <a:tc>
                  <a:txBody>
                    <a:bodyPr/>
                    <a:lstStyle/>
                    <a:p>
                      <a:pPr algn="ctr"/>
                      <a:r>
                        <a:rPr lang="en-US" sz="1200" dirty="0">
                          <a:latin typeface="UGent Panno Text" panose="02000506040000040003" pitchFamily="2" charset="0"/>
                        </a:rPr>
                        <a:t>Target</a:t>
                      </a:r>
                      <a:r>
                        <a:rPr lang="en-US" sz="1200" baseline="0" dirty="0">
                          <a:latin typeface="UGent Panno Text" panose="02000506040000040003" pitchFamily="2" charset="0"/>
                        </a:rPr>
                        <a:t> Location</a:t>
                      </a:r>
                      <a:endParaRPr lang="en-US" sz="1200" dirty="0">
                        <a:latin typeface="UGent Panno Text" panose="02000506040000040003" pitchFamily="2" charset="0"/>
                      </a:endParaRPr>
                    </a:p>
                  </a:txBody>
                  <a:tcPr anchor="ctr">
                    <a:solidFill>
                      <a:schemeClr val="accent5">
                        <a:lumMod val="50000"/>
                      </a:schemeClr>
                    </a:solidFill>
                  </a:tcPr>
                </a:tc>
                <a:tc>
                  <a:txBody>
                    <a:bodyPr/>
                    <a:lstStyle/>
                    <a:p>
                      <a:pPr algn="ctr"/>
                      <a:r>
                        <a:rPr lang="en-US" sz="1200" dirty="0">
                          <a:latin typeface="UGent Panno Text" panose="02000506040000040003" pitchFamily="2" charset="0"/>
                        </a:rPr>
                        <a:t>Dependencies</a:t>
                      </a:r>
                    </a:p>
                  </a:txBody>
                  <a:tcPr anchor="ctr">
                    <a:solidFill>
                      <a:schemeClr val="accent5">
                        <a:lumMod val="50000"/>
                      </a:schemeClr>
                    </a:solidFill>
                  </a:tcPr>
                </a:tc>
                <a:extLst>
                  <a:ext uri="{0D108BD9-81ED-4DB2-BD59-A6C34878D82A}">
                    <a16:rowId xmlns:a16="http://schemas.microsoft.com/office/drawing/2014/main" val="3316757768"/>
                  </a:ext>
                </a:extLst>
              </a:tr>
              <a:tr h="370840">
                <a:tc rowSpan="2">
                  <a:txBody>
                    <a:bodyPr/>
                    <a:lstStyle/>
                    <a:p>
                      <a:pPr algn="ctr"/>
                      <a:endParaRPr lang="en-US" sz="1200" dirty="0">
                        <a:latin typeface="UGent Panno Text" panose="02000506040000040003" pitchFamily="2" charset="0"/>
                      </a:endParaRPr>
                    </a:p>
                    <a:p>
                      <a:pPr algn="ctr"/>
                      <a:r>
                        <a:rPr lang="en-US" sz="1200" dirty="0">
                          <a:latin typeface="UGent Panno Text" panose="02000506040000040003" pitchFamily="2" charset="0"/>
                        </a:rPr>
                        <a:t>Birch</a:t>
                      </a:r>
                    </a:p>
                  </a:txBody>
                  <a:tcPr anchor="ctr"/>
                </a:tc>
                <a:tc>
                  <a:txBody>
                    <a:bodyPr/>
                    <a:lstStyle/>
                    <a:p>
                      <a:pPr algn="ctr"/>
                      <a:r>
                        <a:rPr lang="en-US" sz="1200" dirty="0">
                          <a:latin typeface="UGent Panno Text" panose="02000506040000040003" pitchFamily="2" charset="0"/>
                        </a:rPr>
                        <a:t>birch-</a:t>
                      </a:r>
                      <a:r>
                        <a:rPr lang="en-US" sz="1200" dirty="0" err="1">
                          <a:latin typeface="UGent Panno Text" panose="02000506040000040003" pitchFamily="2" charset="0"/>
                        </a:rPr>
                        <a:t>api</a:t>
                      </a:r>
                      <a:endParaRPr lang="en-US" sz="1200" dirty="0">
                        <a:latin typeface="UGent Panno Text" panose="02000506040000040003" pitchFamily="2" charset="0"/>
                      </a:endParaRPr>
                    </a:p>
                  </a:txBody>
                  <a:tcPr anchor="ctr"/>
                </a:tc>
                <a:tc>
                  <a:txBody>
                    <a:bodyPr/>
                    <a:lstStyle/>
                    <a:p>
                      <a:pPr algn="ctr"/>
                      <a:r>
                        <a:rPr lang="en-US" sz="1200" dirty="0">
                          <a:latin typeface="UGent Panno Text" panose="02000506040000040003" pitchFamily="2" charset="0"/>
                        </a:rPr>
                        <a:t>100/500</a:t>
                      </a:r>
                    </a:p>
                  </a:txBody>
                  <a:tcPr anchor="ctr"/>
                </a:tc>
                <a:tc>
                  <a:txBody>
                    <a:bodyPr/>
                    <a:lstStyle/>
                    <a:p>
                      <a:pPr algn="ctr"/>
                      <a:r>
                        <a:rPr lang="en-US" sz="1200" dirty="0">
                          <a:latin typeface="UGent Panno Text" panose="02000506040000040003" pitchFamily="2" charset="0"/>
                        </a:rPr>
                        <a:t>128/256</a:t>
                      </a:r>
                    </a:p>
                  </a:txBody>
                  <a:tcPr anchor="ctr"/>
                </a:tc>
                <a:tc>
                  <a:txBody>
                    <a:bodyPr/>
                    <a:lstStyle/>
                    <a:p>
                      <a:pPr algn="ctr"/>
                      <a:r>
                        <a:rPr lang="en-US" sz="1200" dirty="0">
                          <a:latin typeface="UGent Panno Text" panose="02000506040000040003" pitchFamily="2" charset="0"/>
                        </a:rPr>
                        <a:t>2.5</a:t>
                      </a:r>
                    </a:p>
                  </a:txBody>
                  <a:tcPr anchor="ctr"/>
                </a:tc>
                <a:tc>
                  <a:txBody>
                    <a:bodyPr/>
                    <a:lstStyle/>
                    <a:p>
                      <a:pPr algn="ctr"/>
                      <a:r>
                        <a:rPr lang="en-US" sz="1200" dirty="0">
                          <a:latin typeface="UGent Panno Text" panose="02000506040000040003" pitchFamily="2" charset="0"/>
                        </a:rPr>
                        <a:t>4</a:t>
                      </a:r>
                    </a:p>
                  </a:txBody>
                  <a:tcPr anchor="ctr"/>
                </a:tc>
                <a:tc rowSpan="2">
                  <a:txBody>
                    <a:bodyPr/>
                    <a:lstStyle/>
                    <a:p>
                      <a:pPr algn="ctr"/>
                      <a:endParaRPr lang="en-US" sz="1200" dirty="0">
                        <a:latin typeface="UGent Panno Text" panose="02000506040000040003" pitchFamily="2" charset="0"/>
                      </a:endParaRPr>
                    </a:p>
                    <a:p>
                      <a:pPr algn="ctr"/>
                      <a:r>
                        <a:rPr lang="en-US" sz="1200" dirty="0">
                          <a:latin typeface="UGent Panno Text" panose="02000506040000040003" pitchFamily="2" charset="0"/>
                        </a:rPr>
                        <a:t>A</a:t>
                      </a:r>
                    </a:p>
                  </a:txBody>
                  <a:tcPr anchor="ctr"/>
                </a:tc>
                <a:tc>
                  <a:txBody>
                    <a:bodyPr/>
                    <a:lstStyle/>
                    <a:p>
                      <a:pPr algn="ctr"/>
                      <a:r>
                        <a:rPr lang="en-US" sz="1200" dirty="0">
                          <a:latin typeface="UGent Panno Text" panose="02000506040000040003" pitchFamily="2" charset="0"/>
                        </a:rPr>
                        <a:t>birch-</a:t>
                      </a:r>
                      <a:r>
                        <a:rPr lang="en-US" sz="1200" dirty="0" err="1">
                          <a:latin typeface="UGent Panno Text" panose="02000506040000040003" pitchFamily="2" charset="0"/>
                        </a:rPr>
                        <a:t>cassandra</a:t>
                      </a:r>
                      <a:endParaRPr lang="en-US" sz="1200" dirty="0">
                        <a:latin typeface="UGent Panno Text" panose="02000506040000040003" pitchFamily="2" charset="0"/>
                      </a:endParaRPr>
                    </a:p>
                  </a:txBody>
                  <a:tcPr anchor="ctr"/>
                </a:tc>
                <a:extLst>
                  <a:ext uri="{0D108BD9-81ED-4DB2-BD59-A6C34878D82A}">
                    <a16:rowId xmlns:a16="http://schemas.microsoft.com/office/drawing/2014/main" val="1493495174"/>
                  </a:ext>
                </a:extLst>
              </a:tr>
              <a:tr h="370840">
                <a:tc vMerge="1">
                  <a:txBody>
                    <a:bodyPr/>
                    <a:lstStyle/>
                    <a:p>
                      <a:pPr algn="ctr"/>
                      <a:endParaRPr lang="en-US" dirty="0"/>
                    </a:p>
                  </a:txBody>
                  <a:tcPr/>
                </a:tc>
                <a:tc>
                  <a:txBody>
                    <a:bodyPr/>
                    <a:lstStyle/>
                    <a:p>
                      <a:pPr algn="ctr"/>
                      <a:r>
                        <a:rPr lang="en-US" sz="1200" dirty="0">
                          <a:latin typeface="UGent Panno Text" panose="02000506040000040003" pitchFamily="2" charset="0"/>
                        </a:rPr>
                        <a:t>birch-</a:t>
                      </a:r>
                      <a:r>
                        <a:rPr lang="en-US" sz="1200" dirty="0" err="1">
                          <a:latin typeface="UGent Panno Text" panose="02000506040000040003" pitchFamily="2" charset="0"/>
                        </a:rPr>
                        <a:t>cassandra</a:t>
                      </a:r>
                      <a:endParaRPr lang="en-US" sz="1200" dirty="0">
                        <a:latin typeface="UGent Panno Text" panose="02000506040000040003" pitchFamily="2" charset="0"/>
                      </a:endParaRPr>
                    </a:p>
                  </a:txBody>
                  <a:tcPr anchor="ctr"/>
                </a:tc>
                <a:tc>
                  <a:txBody>
                    <a:bodyPr/>
                    <a:lstStyle/>
                    <a:p>
                      <a:pPr algn="ctr"/>
                      <a:r>
                        <a:rPr lang="en-US" sz="1200" dirty="0">
                          <a:latin typeface="UGent Panno Text" panose="02000506040000040003" pitchFamily="2" charset="0"/>
                        </a:rPr>
                        <a:t>500/1000</a:t>
                      </a:r>
                    </a:p>
                  </a:txBody>
                  <a:tcPr anchor="ctr"/>
                </a:tc>
                <a:tc>
                  <a:txBody>
                    <a:bodyPr/>
                    <a:lstStyle/>
                    <a:p>
                      <a:pPr algn="ctr"/>
                      <a:r>
                        <a:rPr lang="en-US" sz="1200" dirty="0">
                          <a:latin typeface="UGent Panno Text" panose="02000506040000040003" pitchFamily="2" charset="0"/>
                        </a:rPr>
                        <a:t>1024/2048</a:t>
                      </a:r>
                    </a:p>
                  </a:txBody>
                  <a:tcPr anchor="ctr"/>
                </a:tc>
                <a:tc>
                  <a:txBody>
                    <a:bodyPr/>
                    <a:lstStyle/>
                    <a:p>
                      <a:pPr algn="ctr"/>
                      <a:r>
                        <a:rPr lang="en-US" sz="1200" dirty="0">
                          <a:latin typeface="UGent Panno Text" panose="02000506040000040003" pitchFamily="2" charset="0"/>
                        </a:rPr>
                        <a:t>5</a:t>
                      </a:r>
                    </a:p>
                  </a:txBody>
                  <a:tcPr anchor="ctr"/>
                </a:tc>
                <a:tc>
                  <a:txBody>
                    <a:bodyPr/>
                    <a:lstStyle/>
                    <a:p>
                      <a:pPr algn="ctr"/>
                      <a:r>
                        <a:rPr lang="en-US" sz="1200" dirty="0">
                          <a:latin typeface="UGent Panno Text" panose="02000506040000040003" pitchFamily="2" charset="0"/>
                        </a:rPr>
                        <a:t>3</a:t>
                      </a:r>
                    </a:p>
                  </a:txBody>
                  <a:tcPr anchor="ctr"/>
                </a:tc>
                <a:tc vMerge="1">
                  <a:txBody>
                    <a:bodyPr/>
                    <a:lstStyle/>
                    <a:p>
                      <a:pPr algn="ctr"/>
                      <a:endParaRPr lang="en-US" sz="1200" dirty="0">
                        <a:latin typeface="UGent Panno Text" panose="02000506040000040003"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birch-</a:t>
                      </a:r>
                      <a:r>
                        <a:rPr lang="en-US" sz="1200" dirty="0" err="1">
                          <a:latin typeface="UGent Panno Text" panose="02000506040000040003" pitchFamily="2" charset="0"/>
                        </a:rPr>
                        <a:t>api</a:t>
                      </a:r>
                      <a:endParaRPr lang="en-US" sz="1200" dirty="0">
                        <a:latin typeface="UGent Panno Text" panose="02000506040000040003" pitchFamily="2" charset="0"/>
                      </a:endParaRPr>
                    </a:p>
                  </a:txBody>
                  <a:tcPr anchor="ctr"/>
                </a:tc>
                <a:extLst>
                  <a:ext uri="{0D108BD9-81ED-4DB2-BD59-A6C34878D82A}">
                    <a16:rowId xmlns:a16="http://schemas.microsoft.com/office/drawing/2014/main" val="4209205427"/>
                  </a:ext>
                </a:extLst>
              </a:tr>
              <a:tr h="370840">
                <a:tc>
                  <a:txBody>
                    <a:bodyPr/>
                    <a:lstStyle/>
                    <a:p>
                      <a:pPr algn="ctr"/>
                      <a:r>
                        <a:rPr lang="en-US" sz="1200" dirty="0">
                          <a:latin typeface="UGent Panno Text" panose="02000506040000040003" pitchFamily="2" charset="0"/>
                        </a:rPr>
                        <a:t>Robust</a:t>
                      </a:r>
                    </a:p>
                  </a:txBody>
                  <a:tcPr anchor="ctr"/>
                </a:tc>
                <a:tc>
                  <a:txBody>
                    <a:bodyPr/>
                    <a:lstStyle/>
                    <a:p>
                      <a:pPr algn="ctr"/>
                      <a:r>
                        <a:rPr lang="en-US" sz="1200" dirty="0">
                          <a:latin typeface="UGent Panno Text" panose="02000506040000040003" pitchFamily="2" charset="0"/>
                        </a:rPr>
                        <a:t>robust-</a:t>
                      </a:r>
                      <a:r>
                        <a:rPr lang="en-US" sz="1200" dirty="0" err="1">
                          <a:latin typeface="UGent Panno Text" panose="02000506040000040003" pitchFamily="2" charset="0"/>
                        </a:rPr>
                        <a:t>api</a:t>
                      </a:r>
                      <a:endParaRPr lang="en-US" sz="1200" dirty="0">
                        <a:latin typeface="UGent Panno Text" panose="02000506040000040003" pitchFamily="2" charset="0"/>
                      </a:endParaRPr>
                    </a:p>
                  </a:txBody>
                  <a:tcPr anchor="ctr"/>
                </a:tc>
                <a:tc>
                  <a:txBody>
                    <a:bodyPr/>
                    <a:lstStyle/>
                    <a:p>
                      <a:pPr algn="ctr"/>
                      <a:r>
                        <a:rPr lang="en-US" sz="1200" dirty="0">
                          <a:latin typeface="UGent Panno Text" panose="02000506040000040003" pitchFamily="2" charset="0"/>
                        </a:rPr>
                        <a:t>200/500</a:t>
                      </a:r>
                    </a:p>
                  </a:txBody>
                  <a:tcPr anchor="ctr"/>
                </a:tc>
                <a:tc>
                  <a:txBody>
                    <a:bodyPr/>
                    <a:lstStyle/>
                    <a:p>
                      <a:pPr algn="ctr"/>
                      <a:r>
                        <a:rPr lang="en-US" sz="1200" dirty="0">
                          <a:latin typeface="UGent Panno Text" panose="02000506040000040003" pitchFamily="2" charset="0"/>
                        </a:rPr>
                        <a:t>256/512</a:t>
                      </a:r>
                    </a:p>
                  </a:txBody>
                  <a:tcPr anchor="ctr"/>
                </a:tc>
                <a:tc>
                  <a:txBody>
                    <a:bodyPr/>
                    <a:lstStyle/>
                    <a:p>
                      <a:pPr algn="ctr"/>
                      <a:r>
                        <a:rPr lang="en-US" sz="1200" dirty="0">
                          <a:latin typeface="UGent Panno Text" panose="02000506040000040003" pitchFamily="2" charset="0"/>
                        </a:rPr>
                        <a:t>2</a:t>
                      </a:r>
                    </a:p>
                  </a:txBody>
                  <a:tcPr anchor="ctr"/>
                </a:tc>
                <a:tc>
                  <a:txBody>
                    <a:bodyPr/>
                    <a:lstStyle/>
                    <a:p>
                      <a:pPr algn="ctr"/>
                      <a:r>
                        <a:rPr lang="en-US" sz="1200" dirty="0">
                          <a:latin typeface="UGent Panno Text" panose="02000506040000040003" pitchFamily="2" charset="0"/>
                        </a:rPr>
                        <a:t>4</a:t>
                      </a:r>
                    </a:p>
                  </a:txBody>
                  <a:tcPr anchor="ctr"/>
                </a:tc>
                <a:tc>
                  <a:txBody>
                    <a:bodyPr/>
                    <a:lstStyle/>
                    <a:p>
                      <a:pPr algn="ctr"/>
                      <a:r>
                        <a:rPr lang="en-US" sz="1200" dirty="0">
                          <a:latin typeface="UGent Panno Text" panose="02000506040000040003" pitchFamily="2" charset="0"/>
                        </a:rPr>
                        <a:t>B</a:t>
                      </a:r>
                    </a:p>
                  </a:txBody>
                  <a:tcPr anchor="ctr"/>
                </a:tc>
                <a:tc>
                  <a:txBody>
                    <a:bodyPr/>
                    <a:lstStyle/>
                    <a:p>
                      <a:pPr algn="ctr"/>
                      <a:r>
                        <a:rPr lang="en-US" sz="1200" dirty="0">
                          <a:latin typeface="UGent Panno Text" panose="02000506040000040003" pitchFamily="2" charset="0"/>
                        </a:rPr>
                        <a:t>none</a:t>
                      </a:r>
                    </a:p>
                  </a:txBody>
                  <a:tcPr anchor="ctr"/>
                </a:tc>
                <a:extLst>
                  <a:ext uri="{0D108BD9-81ED-4DB2-BD59-A6C34878D82A}">
                    <a16:rowId xmlns:a16="http://schemas.microsoft.com/office/drawing/2014/main" val="2285997925"/>
                  </a:ext>
                </a:extLst>
              </a:tr>
              <a:tr h="370840">
                <a:tc rowSpan="2">
                  <a:txBody>
                    <a:bodyPr/>
                    <a:lstStyle/>
                    <a:p>
                      <a:pPr algn="ctr"/>
                      <a:endParaRPr lang="en-US" sz="1200" dirty="0">
                        <a:latin typeface="UGent Panno Text" panose="02000506040000040003" pitchFamily="2" charset="0"/>
                      </a:endParaRPr>
                    </a:p>
                    <a:p>
                      <a:pPr algn="ctr"/>
                      <a:r>
                        <a:rPr lang="en-US" sz="1200" dirty="0">
                          <a:latin typeface="UGent Panno Text" panose="02000506040000040003" pitchFamily="2" charset="0"/>
                        </a:rPr>
                        <a:t>Kmeans</a:t>
                      </a:r>
                    </a:p>
                  </a:txBody>
                  <a:tcPr anchor="ctr"/>
                </a:tc>
                <a:tc>
                  <a:txBody>
                    <a:bodyPr/>
                    <a:lstStyle/>
                    <a:p>
                      <a:pPr algn="ctr"/>
                      <a:r>
                        <a:rPr lang="en-US" sz="1200" dirty="0" err="1">
                          <a:latin typeface="UGent Panno Text" panose="02000506040000040003" pitchFamily="2" charset="0"/>
                        </a:rPr>
                        <a:t>kmeans-api</a:t>
                      </a:r>
                      <a:endParaRPr lang="en-US" sz="1200" dirty="0">
                        <a:latin typeface="UGent Panno Text" panose="02000506040000040003" pitchFamily="2" charset="0"/>
                      </a:endParaRPr>
                    </a:p>
                  </a:txBody>
                  <a:tcPr anchor="ctr"/>
                </a:tc>
                <a:tc>
                  <a:txBody>
                    <a:bodyPr/>
                    <a:lstStyle/>
                    <a:p>
                      <a:pPr algn="ctr"/>
                      <a:r>
                        <a:rPr lang="en-US" sz="1200" dirty="0">
                          <a:latin typeface="UGent Panno Text" panose="02000506040000040003" pitchFamily="2" charset="0"/>
                        </a:rPr>
                        <a:t>100/500</a:t>
                      </a:r>
                    </a:p>
                  </a:txBody>
                  <a:tcPr anchor="ctr"/>
                </a:tc>
                <a:tc>
                  <a:txBody>
                    <a:bodyPr/>
                    <a:lstStyle/>
                    <a:p>
                      <a:pPr algn="ctr"/>
                      <a:r>
                        <a:rPr lang="en-US" sz="1200" dirty="0">
                          <a:latin typeface="UGent Panno Text" panose="02000506040000040003" pitchFamily="2" charset="0"/>
                        </a:rPr>
                        <a:t>128/256</a:t>
                      </a:r>
                    </a:p>
                  </a:txBody>
                  <a:tcPr anchor="ctr"/>
                </a:tc>
                <a:tc>
                  <a:txBody>
                    <a:bodyPr/>
                    <a:lstStyle/>
                    <a:p>
                      <a:pPr algn="ctr"/>
                      <a:r>
                        <a:rPr lang="en-US" sz="1200" dirty="0">
                          <a:latin typeface="UGent Panno Text" panose="02000506040000040003" pitchFamily="2" charset="0"/>
                        </a:rPr>
                        <a:t>2.5</a:t>
                      </a:r>
                    </a:p>
                  </a:txBody>
                  <a:tcPr anchor="ctr"/>
                </a:tc>
                <a:tc>
                  <a:txBody>
                    <a:bodyPr/>
                    <a:lstStyle/>
                    <a:p>
                      <a:pPr algn="ctr"/>
                      <a:r>
                        <a:rPr lang="en-US" sz="1200" dirty="0">
                          <a:latin typeface="UGent Panno Text" panose="02000506040000040003" pitchFamily="2" charset="0"/>
                        </a:rPr>
                        <a:t>5</a:t>
                      </a:r>
                    </a:p>
                  </a:txBody>
                  <a:tcPr anchor="ctr"/>
                </a:tc>
                <a:tc rowSpan="2">
                  <a:txBody>
                    <a:bodyPr/>
                    <a:lstStyle/>
                    <a:p>
                      <a:pPr algn="ctr"/>
                      <a:endParaRPr lang="en-US" sz="1200" dirty="0">
                        <a:latin typeface="UGent Panno Text" panose="02000506040000040003" pitchFamily="2" charset="0"/>
                      </a:endParaRPr>
                    </a:p>
                    <a:p>
                      <a:pPr algn="ctr"/>
                      <a:r>
                        <a:rPr lang="en-US" sz="1200" dirty="0">
                          <a:latin typeface="UGent Panno Text" panose="02000506040000040003" pitchFamily="2" charset="0"/>
                        </a:rPr>
                        <a:t>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err="1">
                          <a:latin typeface="UGent Panno Text" panose="02000506040000040003" pitchFamily="2" charset="0"/>
                        </a:rPr>
                        <a:t>kmeans-cassandra</a:t>
                      </a:r>
                      <a:endParaRPr lang="en-US" sz="1200" dirty="0">
                        <a:latin typeface="UGent Panno Text" panose="02000506040000040003" pitchFamily="2" charset="0"/>
                      </a:endParaRPr>
                    </a:p>
                    <a:p>
                      <a:pPr algn="ctr"/>
                      <a:endParaRPr lang="en-US" sz="1200" dirty="0">
                        <a:latin typeface="UGent Panno Text" panose="02000506040000040003" pitchFamily="2" charset="0"/>
                      </a:endParaRPr>
                    </a:p>
                  </a:txBody>
                  <a:tcPr anchor="ctr"/>
                </a:tc>
                <a:extLst>
                  <a:ext uri="{0D108BD9-81ED-4DB2-BD59-A6C34878D82A}">
                    <a16:rowId xmlns:a16="http://schemas.microsoft.com/office/drawing/2014/main" val="1233866380"/>
                  </a:ext>
                </a:extLst>
              </a:tr>
              <a:tr h="370840">
                <a:tc vMerge="1">
                  <a:txBody>
                    <a:bodyPr/>
                    <a:lstStyle/>
                    <a:p>
                      <a:pPr algn="ctr"/>
                      <a:endParaRPr lang="en-US" sz="1200" dirty="0">
                        <a:latin typeface="UGent Panno Text" panose="02000506040000040003" pitchFamily="2" charset="0"/>
                      </a:endParaRPr>
                    </a:p>
                  </a:txBody>
                  <a:tcPr/>
                </a:tc>
                <a:tc>
                  <a:txBody>
                    <a:bodyPr/>
                    <a:lstStyle/>
                    <a:p>
                      <a:pPr algn="ctr"/>
                      <a:r>
                        <a:rPr lang="en-US" sz="1200" dirty="0" err="1">
                          <a:latin typeface="UGent Panno Text" panose="02000506040000040003" pitchFamily="2" charset="0"/>
                        </a:rPr>
                        <a:t>kmeans-cassandra</a:t>
                      </a:r>
                      <a:endParaRPr lang="en-US" sz="1200" dirty="0">
                        <a:latin typeface="UGent Panno Text" panose="02000506040000040003" pitchFamily="2" charset="0"/>
                      </a:endParaRPr>
                    </a:p>
                  </a:txBody>
                  <a:tcPr anchor="ctr"/>
                </a:tc>
                <a:tc>
                  <a:txBody>
                    <a:bodyPr/>
                    <a:lstStyle/>
                    <a:p>
                      <a:pPr algn="ctr"/>
                      <a:r>
                        <a:rPr lang="en-US" sz="1200" dirty="0">
                          <a:latin typeface="UGent Panno Text" panose="02000506040000040003" pitchFamily="2" charset="0"/>
                        </a:rPr>
                        <a:t>500/1000</a:t>
                      </a:r>
                    </a:p>
                  </a:txBody>
                  <a:tcPr anchor="ctr"/>
                </a:tc>
                <a:tc>
                  <a:txBody>
                    <a:bodyPr/>
                    <a:lstStyle/>
                    <a:p>
                      <a:pPr algn="ctr"/>
                      <a:r>
                        <a:rPr lang="en-US" sz="1200" dirty="0">
                          <a:latin typeface="UGent Panno Text" panose="02000506040000040003" pitchFamily="2" charset="0"/>
                        </a:rPr>
                        <a:t>1024/2048</a:t>
                      </a:r>
                    </a:p>
                  </a:txBody>
                  <a:tcPr anchor="ctr"/>
                </a:tc>
                <a:tc>
                  <a:txBody>
                    <a:bodyPr/>
                    <a:lstStyle/>
                    <a:p>
                      <a:pPr algn="ctr"/>
                      <a:r>
                        <a:rPr lang="en-US" sz="1200" dirty="0">
                          <a:latin typeface="UGent Panno Text" panose="02000506040000040003" pitchFamily="2" charset="0"/>
                        </a:rPr>
                        <a:t>5</a:t>
                      </a:r>
                    </a:p>
                  </a:txBody>
                  <a:tcPr anchor="ctr"/>
                </a:tc>
                <a:tc>
                  <a:txBody>
                    <a:bodyPr/>
                    <a:lstStyle/>
                    <a:p>
                      <a:pPr algn="ctr"/>
                      <a:r>
                        <a:rPr lang="en-US" sz="1200" dirty="0">
                          <a:latin typeface="UGent Panno Text" panose="02000506040000040003" pitchFamily="2" charset="0"/>
                        </a:rPr>
                        <a:t>3</a:t>
                      </a:r>
                    </a:p>
                  </a:txBody>
                  <a:tcPr anchor="ctr"/>
                </a:tc>
                <a:tc vMerge="1">
                  <a:txBody>
                    <a:bodyPr/>
                    <a:lstStyle/>
                    <a:p>
                      <a:pPr algn="ctr"/>
                      <a:endParaRPr lang="en-US" sz="1200" dirty="0">
                        <a:latin typeface="UGent Panno Text" panose="02000506040000040003"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err="1">
                          <a:latin typeface="UGent Panno Text" panose="02000506040000040003" pitchFamily="2" charset="0"/>
                        </a:rPr>
                        <a:t>kmeans-api</a:t>
                      </a:r>
                      <a:endParaRPr lang="en-US" sz="1200" dirty="0">
                        <a:latin typeface="UGent Panno Text" panose="02000506040000040003" pitchFamily="2" charset="0"/>
                      </a:endParaRPr>
                    </a:p>
                  </a:txBody>
                  <a:tcPr anchor="ctr"/>
                </a:tc>
                <a:extLst>
                  <a:ext uri="{0D108BD9-81ED-4DB2-BD59-A6C34878D82A}">
                    <a16:rowId xmlns:a16="http://schemas.microsoft.com/office/drawing/2014/main" val="8004688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UGent Panno Text" panose="02000506040000040003" pitchFamily="2" charset="0"/>
                        </a:rPr>
                        <a:t>Isolation</a:t>
                      </a:r>
                    </a:p>
                  </a:txBody>
                  <a:tcPr anchor="ctr"/>
                </a:tc>
                <a:tc>
                  <a:txBody>
                    <a:bodyPr/>
                    <a:lstStyle/>
                    <a:p>
                      <a:pPr algn="ctr"/>
                      <a:r>
                        <a:rPr lang="en-US" sz="1200" dirty="0">
                          <a:latin typeface="UGent Panno Text" panose="02000506040000040003" pitchFamily="2" charset="0"/>
                        </a:rPr>
                        <a:t>isolation-</a:t>
                      </a:r>
                      <a:r>
                        <a:rPr lang="en-US" sz="1200" dirty="0" err="1">
                          <a:latin typeface="UGent Panno Text" panose="02000506040000040003" pitchFamily="2" charset="0"/>
                        </a:rPr>
                        <a:t>api</a:t>
                      </a:r>
                      <a:endParaRPr lang="en-US" sz="1200" dirty="0">
                        <a:latin typeface="UGent Panno Text" panose="02000506040000040003" pitchFamily="2" charset="0"/>
                      </a:endParaRPr>
                    </a:p>
                  </a:txBody>
                  <a:tcPr anchor="ctr"/>
                </a:tc>
                <a:tc>
                  <a:txBody>
                    <a:bodyPr/>
                    <a:lstStyle/>
                    <a:p>
                      <a:pPr algn="ctr"/>
                      <a:r>
                        <a:rPr lang="en-US" sz="1200" dirty="0">
                          <a:latin typeface="UGent Panno Text" panose="02000506040000040003" pitchFamily="2" charset="0"/>
                        </a:rPr>
                        <a:t>200/500</a:t>
                      </a:r>
                    </a:p>
                  </a:txBody>
                  <a:tcPr anchor="ctr"/>
                </a:tc>
                <a:tc>
                  <a:txBody>
                    <a:bodyPr/>
                    <a:lstStyle/>
                    <a:p>
                      <a:pPr algn="ctr"/>
                      <a:r>
                        <a:rPr lang="en-US" sz="1200" dirty="0">
                          <a:latin typeface="UGent Panno Text" panose="02000506040000040003" pitchFamily="2" charset="0"/>
                        </a:rPr>
                        <a:t>256/512</a:t>
                      </a:r>
                    </a:p>
                  </a:txBody>
                  <a:tcPr anchor="ctr"/>
                </a:tc>
                <a:tc>
                  <a:txBody>
                    <a:bodyPr/>
                    <a:lstStyle/>
                    <a:p>
                      <a:pPr algn="ctr"/>
                      <a:r>
                        <a:rPr lang="en-US" sz="1200" dirty="0">
                          <a:latin typeface="UGent Panno Text" panose="02000506040000040003" pitchFamily="2" charset="0"/>
                        </a:rPr>
                        <a:t>1</a:t>
                      </a:r>
                    </a:p>
                  </a:txBody>
                  <a:tcPr anchor="ctr"/>
                </a:tc>
                <a:tc>
                  <a:txBody>
                    <a:bodyPr/>
                    <a:lstStyle/>
                    <a:p>
                      <a:pPr algn="ctr"/>
                      <a:r>
                        <a:rPr lang="en-US" sz="1200" dirty="0">
                          <a:latin typeface="UGent Panno Text" panose="02000506040000040003" pitchFamily="2" charset="0"/>
                        </a:rPr>
                        <a:t>2</a:t>
                      </a:r>
                    </a:p>
                  </a:txBody>
                  <a:tcPr anchor="ctr"/>
                </a:tc>
                <a:tc>
                  <a:txBody>
                    <a:bodyPr/>
                    <a:lstStyle/>
                    <a:p>
                      <a:pPr algn="ctr"/>
                      <a:r>
                        <a:rPr lang="en-US" sz="1200" dirty="0">
                          <a:latin typeface="UGent Panno Text" panose="02000506040000040003" pitchFamily="2" charset="0"/>
                        </a:rPr>
                        <a:t>D</a:t>
                      </a:r>
                    </a:p>
                  </a:txBody>
                  <a:tcPr anchor="ctr"/>
                </a:tc>
                <a:tc>
                  <a:txBody>
                    <a:bodyPr/>
                    <a:lstStyle/>
                    <a:p>
                      <a:pPr algn="ctr"/>
                      <a:r>
                        <a:rPr lang="en-US" sz="1200" dirty="0">
                          <a:latin typeface="UGent Panno Text" panose="02000506040000040003" pitchFamily="2" charset="0"/>
                        </a:rPr>
                        <a:t>none</a:t>
                      </a:r>
                    </a:p>
                  </a:txBody>
                  <a:tcPr anchor="ctr"/>
                </a:tc>
                <a:extLst>
                  <a:ext uri="{0D108BD9-81ED-4DB2-BD59-A6C34878D82A}">
                    <a16:rowId xmlns:a16="http://schemas.microsoft.com/office/drawing/2014/main" val="274336660"/>
                  </a:ext>
                </a:extLst>
              </a:tr>
            </a:tbl>
          </a:graphicData>
        </a:graphic>
      </p:graphicFrame>
      <p:sp>
        <p:nvSpPr>
          <p:cNvPr id="11" name="Rectangle 10"/>
          <p:cNvSpPr/>
          <p:nvPr/>
        </p:nvSpPr>
        <p:spPr>
          <a:xfrm>
            <a:off x="221975" y="121601"/>
            <a:ext cx="3485249"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Deployment Properties</a:t>
            </a:r>
          </a:p>
        </p:txBody>
      </p:sp>
    </p:spTree>
    <p:extLst>
      <p:ext uri="{BB962C8B-B14F-4D97-AF65-F5344CB8AC3E}">
        <p14:creationId xmlns:p14="http://schemas.microsoft.com/office/powerpoint/2010/main" val="4200240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29</a:t>
            </a:fld>
            <a:r>
              <a:rPr lang="en" dirty="0">
                <a:latin typeface="UGent Panno Text" panose="02000506040000040003" pitchFamily="2" charset="0"/>
              </a:rPr>
              <a:t>/25</a:t>
            </a:r>
          </a:p>
        </p:txBody>
      </p:sp>
      <p:pic>
        <p:nvPicPr>
          <p:cNvPr id="7" name="Shape 45" descr="logo_UGent200_EN_RGB_colour_2400dpi.png"/>
          <p:cNvPicPr preferRelativeResize="0"/>
          <p:nvPr/>
        </p:nvPicPr>
        <p:blipFill rotWithShape="1">
          <a:blip r:embed="rId2">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8" name="Rectangle 7"/>
          <p:cNvSpPr/>
          <p:nvPr/>
        </p:nvSpPr>
        <p:spPr>
          <a:xfrm>
            <a:off x="137922" y="96369"/>
            <a:ext cx="2295821"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Execution Time</a:t>
            </a:r>
          </a:p>
        </p:txBody>
      </p:sp>
      <p:pic>
        <p:nvPicPr>
          <p:cNvPr id="6" name="Shape 44" descr="uQu7T64e.jpg"/>
          <p:cNvPicPr preferRelativeResize="0"/>
          <p:nvPr/>
        </p:nvPicPr>
        <p:blipFill rotWithShape="1">
          <a:blip r:embed="rId4">
            <a:alphaModFix/>
          </a:blip>
          <a:srcRect t="31285" b="24762"/>
          <a:stretch/>
        </p:blipFill>
        <p:spPr>
          <a:xfrm>
            <a:off x="7239192" y="4510721"/>
            <a:ext cx="1104883" cy="478259"/>
          </a:xfrm>
          <a:prstGeom prst="rect">
            <a:avLst/>
          </a:prstGeom>
          <a:noFill/>
          <a:ln>
            <a:noFill/>
          </a:ln>
        </p:spPr>
      </p:pic>
      <p:graphicFrame>
        <p:nvGraphicFramePr>
          <p:cNvPr id="10" name="Table 9"/>
          <p:cNvGraphicFramePr>
            <a:graphicFrameLocks noGrp="1"/>
          </p:cNvGraphicFramePr>
          <p:nvPr>
            <p:extLst/>
          </p:nvPr>
        </p:nvGraphicFramePr>
        <p:xfrm>
          <a:off x="940925" y="1053591"/>
          <a:ext cx="7225965" cy="1483360"/>
        </p:xfrm>
        <a:graphic>
          <a:graphicData uri="http://schemas.openxmlformats.org/drawingml/2006/table">
            <a:tbl>
              <a:tblPr firstRow="1" bandRow="1">
                <a:tableStyleId>{5C22544A-7EE6-4342-B048-85BDC9FD1C3A}</a:tableStyleId>
              </a:tblPr>
              <a:tblGrid>
                <a:gridCol w="971590">
                  <a:extLst>
                    <a:ext uri="{9D8B030D-6E8A-4147-A177-3AD203B41FA5}">
                      <a16:colId xmlns:a16="http://schemas.microsoft.com/office/drawing/2014/main" val="1951143711"/>
                    </a:ext>
                  </a:extLst>
                </a:gridCol>
                <a:gridCol w="1459357">
                  <a:extLst>
                    <a:ext uri="{9D8B030D-6E8A-4147-A177-3AD203B41FA5}">
                      <a16:colId xmlns:a16="http://schemas.microsoft.com/office/drawing/2014/main" val="3288452017"/>
                    </a:ext>
                  </a:extLst>
                </a:gridCol>
                <a:gridCol w="1844923">
                  <a:extLst>
                    <a:ext uri="{9D8B030D-6E8A-4147-A177-3AD203B41FA5}">
                      <a16:colId xmlns:a16="http://schemas.microsoft.com/office/drawing/2014/main" val="2876557407"/>
                    </a:ext>
                  </a:extLst>
                </a:gridCol>
                <a:gridCol w="1657757">
                  <a:extLst>
                    <a:ext uri="{9D8B030D-6E8A-4147-A177-3AD203B41FA5}">
                      <a16:colId xmlns:a16="http://schemas.microsoft.com/office/drawing/2014/main" val="1390880133"/>
                    </a:ext>
                  </a:extLst>
                </a:gridCol>
                <a:gridCol w="1292338">
                  <a:extLst>
                    <a:ext uri="{9D8B030D-6E8A-4147-A177-3AD203B41FA5}">
                      <a16:colId xmlns:a16="http://schemas.microsoft.com/office/drawing/2014/main" val="3669573374"/>
                    </a:ext>
                  </a:extLst>
                </a:gridCol>
              </a:tblGrid>
              <a:tr h="370840">
                <a:tc>
                  <a:txBody>
                    <a:bodyPr/>
                    <a:lstStyle/>
                    <a:p>
                      <a:pPr algn="ctr"/>
                      <a:r>
                        <a:rPr lang="en-US" sz="1400" dirty="0">
                          <a:latin typeface="UGent Panno Text" panose="02000506040000040003" pitchFamily="2" charset="0"/>
                        </a:rPr>
                        <a:t>Scheduler</a:t>
                      </a:r>
                    </a:p>
                  </a:txBody>
                  <a:tcPr>
                    <a:solidFill>
                      <a:schemeClr val="accent5">
                        <a:lumMod val="50000"/>
                      </a:schemeClr>
                    </a:solidFill>
                  </a:tcPr>
                </a:tc>
                <a:tc>
                  <a:txBody>
                    <a:bodyPr/>
                    <a:lstStyle/>
                    <a:p>
                      <a:pPr algn="ctr"/>
                      <a:r>
                        <a:rPr lang="en-US" sz="1400" dirty="0">
                          <a:latin typeface="UGent Panno Text" panose="02000506040000040003" pitchFamily="2" charset="0"/>
                        </a:rPr>
                        <a:t>Extender Decision</a:t>
                      </a:r>
                    </a:p>
                  </a:txBody>
                  <a:tcPr>
                    <a:solidFill>
                      <a:schemeClr val="accent5">
                        <a:lumMod val="50000"/>
                      </a:schemeClr>
                    </a:solidFill>
                  </a:tcPr>
                </a:tc>
                <a:tc>
                  <a:txBody>
                    <a:bodyPr/>
                    <a:lstStyle/>
                    <a:p>
                      <a:pPr algn="ctr"/>
                      <a:r>
                        <a:rPr lang="en-US" sz="1400" dirty="0">
                          <a:latin typeface="UGent Panno Text" panose="02000506040000040003" pitchFamily="2" charset="0"/>
                        </a:rPr>
                        <a:t>Scheduling Decision</a:t>
                      </a:r>
                    </a:p>
                  </a:txBody>
                  <a:tcPr>
                    <a:solidFill>
                      <a:schemeClr val="accent5">
                        <a:lumMod val="50000"/>
                      </a:schemeClr>
                    </a:solidFill>
                  </a:tcPr>
                </a:tc>
                <a:tc>
                  <a:txBody>
                    <a:bodyPr/>
                    <a:lstStyle/>
                    <a:p>
                      <a:pPr algn="ctr"/>
                      <a:r>
                        <a:rPr lang="en-US" sz="1400" dirty="0">
                          <a:latin typeface="UGent Panno Text" panose="02000506040000040003" pitchFamily="2" charset="0"/>
                        </a:rPr>
                        <a:t>Binding Operation</a:t>
                      </a:r>
                    </a:p>
                  </a:txBody>
                  <a:tcPr>
                    <a:solidFill>
                      <a:schemeClr val="accent5">
                        <a:lumMod val="50000"/>
                      </a:schemeClr>
                    </a:solidFill>
                  </a:tcPr>
                </a:tc>
                <a:tc>
                  <a:txBody>
                    <a:bodyPr/>
                    <a:lstStyle/>
                    <a:p>
                      <a:pPr algn="ctr"/>
                      <a:r>
                        <a:rPr lang="en-US" sz="1400" dirty="0">
                          <a:latin typeface="UGent Panno Text" panose="02000506040000040003" pitchFamily="2" charset="0"/>
                        </a:rPr>
                        <a:t>Pod Startup Time</a:t>
                      </a:r>
                    </a:p>
                  </a:txBody>
                  <a:tcPr>
                    <a:solidFill>
                      <a:schemeClr val="accent5">
                        <a:lumMod val="50000"/>
                      </a:schemeClr>
                    </a:solidFill>
                  </a:tcPr>
                </a:tc>
                <a:extLst>
                  <a:ext uri="{0D108BD9-81ED-4DB2-BD59-A6C34878D82A}">
                    <a16:rowId xmlns:a16="http://schemas.microsoft.com/office/drawing/2014/main" val="3316757768"/>
                  </a:ext>
                </a:extLst>
              </a:tr>
              <a:tr h="370840">
                <a:tc>
                  <a:txBody>
                    <a:bodyPr/>
                    <a:lstStyle/>
                    <a:p>
                      <a:pPr algn="ctr"/>
                      <a:r>
                        <a:rPr lang="en-US" sz="1400" dirty="0">
                          <a:latin typeface="UGent Panno Text" panose="02000506040000040003" pitchFamily="2" charset="0"/>
                        </a:rPr>
                        <a:t>KS</a:t>
                      </a:r>
                    </a:p>
                  </a:txBody>
                  <a:tcPr/>
                </a:tc>
                <a:tc>
                  <a:txBody>
                    <a:bodyPr/>
                    <a:lstStyle/>
                    <a:p>
                      <a:pPr algn="ctr"/>
                      <a:r>
                        <a:rPr lang="en-US" sz="1400" dirty="0">
                          <a:latin typeface="UGent Panno Text" panose="02000506040000040003" pitchFamily="2" charset="0"/>
                        </a:rPr>
                        <a:t>-</a:t>
                      </a:r>
                    </a:p>
                  </a:txBody>
                  <a:tcPr/>
                </a:tc>
                <a:tc>
                  <a:txBody>
                    <a:bodyPr/>
                    <a:lstStyle/>
                    <a:p>
                      <a:pPr algn="ctr"/>
                      <a:r>
                        <a:rPr lang="en-US" sz="1400" dirty="0">
                          <a:latin typeface="UGent Panno Text" panose="02000506040000040003" pitchFamily="2" charset="0"/>
                        </a:rPr>
                        <a:t>2.14 </a:t>
                      </a:r>
                      <a:r>
                        <a:rPr lang="en-US" sz="1400" dirty="0" err="1">
                          <a:latin typeface="UGent Panno Text" panose="02000506040000040003" pitchFamily="2" charset="0"/>
                        </a:rPr>
                        <a:t>ms</a:t>
                      </a:r>
                      <a:endParaRPr lang="en-US" sz="1400" dirty="0">
                        <a:latin typeface="UGent Panno Text" panose="02000506040000040003" pitchFamily="2" charset="0"/>
                      </a:endParaRPr>
                    </a:p>
                  </a:txBody>
                  <a:tcPr/>
                </a:tc>
                <a:tc>
                  <a:txBody>
                    <a:bodyPr/>
                    <a:lstStyle/>
                    <a:p>
                      <a:pPr algn="ctr"/>
                      <a:r>
                        <a:rPr lang="en-US" sz="1400" dirty="0">
                          <a:latin typeface="UGent Panno Text" panose="02000506040000040003" pitchFamily="2" charset="0"/>
                        </a:rPr>
                        <a:t>162.7 </a:t>
                      </a:r>
                      <a:r>
                        <a:rPr lang="en-US" sz="1400" dirty="0" err="1">
                          <a:latin typeface="UGent Panno Text" panose="02000506040000040003" pitchFamily="2" charset="0"/>
                        </a:rPr>
                        <a:t>ms</a:t>
                      </a:r>
                      <a:endParaRPr lang="en-US" sz="1400" dirty="0">
                        <a:latin typeface="UGent Panno Text" panose="02000506040000040003" pitchFamily="2" charset="0"/>
                      </a:endParaRPr>
                    </a:p>
                  </a:txBody>
                  <a:tcPr/>
                </a:tc>
                <a:tc>
                  <a:txBody>
                    <a:bodyPr/>
                    <a:lstStyle/>
                    <a:p>
                      <a:pPr algn="ctr"/>
                      <a:r>
                        <a:rPr lang="en-US" sz="1400" dirty="0">
                          <a:latin typeface="UGent Panno Text" panose="02000506040000040003" pitchFamily="2" charset="0"/>
                        </a:rPr>
                        <a:t>2.02 s</a:t>
                      </a:r>
                    </a:p>
                  </a:txBody>
                  <a:tcPr/>
                </a:tc>
                <a:extLst>
                  <a:ext uri="{0D108BD9-81ED-4DB2-BD59-A6C34878D82A}">
                    <a16:rowId xmlns:a16="http://schemas.microsoft.com/office/drawing/2014/main" val="4067396673"/>
                  </a:ext>
                </a:extLst>
              </a:tr>
              <a:tr h="370840">
                <a:tc>
                  <a:txBody>
                    <a:bodyPr/>
                    <a:lstStyle/>
                    <a:p>
                      <a:pPr algn="ctr"/>
                      <a:r>
                        <a:rPr lang="en-US" sz="1400" dirty="0">
                          <a:latin typeface="UGent Panno Text" panose="02000506040000040003" pitchFamily="2" charset="0"/>
                        </a:rPr>
                        <a:t>RS</a:t>
                      </a:r>
                    </a:p>
                  </a:txBody>
                  <a:tcPr/>
                </a:tc>
                <a:tc>
                  <a:txBody>
                    <a:bodyPr/>
                    <a:lstStyle/>
                    <a:p>
                      <a:pPr algn="ctr"/>
                      <a:r>
                        <a:rPr lang="en-US" sz="1400" dirty="0">
                          <a:latin typeface="UGent Panno Text" panose="02000506040000040003" pitchFamily="2" charset="0"/>
                        </a:rPr>
                        <a:t>5.32 </a:t>
                      </a:r>
                      <a:r>
                        <a:rPr lang="en-US" sz="1400" dirty="0" err="1">
                          <a:latin typeface="UGent Panno Text" panose="02000506040000040003" pitchFamily="2" charset="0"/>
                        </a:rPr>
                        <a:t>ms</a:t>
                      </a:r>
                      <a:endParaRPr lang="en-US" sz="1400" dirty="0">
                        <a:latin typeface="UGent Panno Text" panose="02000506040000040003" pitchFamily="2" charset="0"/>
                      </a:endParaRPr>
                    </a:p>
                  </a:txBody>
                  <a:tcPr/>
                </a:tc>
                <a:tc>
                  <a:txBody>
                    <a:bodyPr/>
                    <a:lstStyle/>
                    <a:p>
                      <a:pPr algn="ctr"/>
                      <a:r>
                        <a:rPr lang="en-US" sz="1400" dirty="0">
                          <a:latin typeface="UGent Panno Text" panose="02000506040000040003" pitchFamily="2" charset="0"/>
                        </a:rPr>
                        <a:t>7.71 </a:t>
                      </a:r>
                      <a:r>
                        <a:rPr lang="en-US" sz="1400" dirty="0" err="1">
                          <a:latin typeface="UGent Panno Text" panose="02000506040000040003" pitchFamily="2" charset="0"/>
                        </a:rPr>
                        <a:t>ms</a:t>
                      </a:r>
                      <a:endParaRPr lang="en-US" sz="1400" dirty="0">
                        <a:latin typeface="UGent Panno Text" panose="02000506040000040003" pitchFamily="2" charset="0"/>
                      </a:endParaRPr>
                    </a:p>
                  </a:txBody>
                  <a:tcPr/>
                </a:tc>
                <a:tc>
                  <a:txBody>
                    <a:bodyPr/>
                    <a:lstStyle/>
                    <a:p>
                      <a:pPr algn="ctr"/>
                      <a:r>
                        <a:rPr lang="en-US" sz="1400" dirty="0">
                          <a:latin typeface="UGent Panno Text" panose="02000506040000040003" pitchFamily="2" charset="0"/>
                        </a:rPr>
                        <a:t>178.2 </a:t>
                      </a:r>
                      <a:r>
                        <a:rPr lang="en-US" sz="1400" dirty="0" err="1">
                          <a:latin typeface="UGent Panno Text" panose="02000506040000040003" pitchFamily="2" charset="0"/>
                        </a:rPr>
                        <a:t>ms</a:t>
                      </a:r>
                      <a:endParaRPr lang="en-US" sz="1400" dirty="0">
                        <a:latin typeface="UGent Panno Text" panose="02000506040000040003" pitchFamily="2" charset="0"/>
                      </a:endParaRPr>
                    </a:p>
                  </a:txBody>
                  <a:tcPr/>
                </a:tc>
                <a:tc>
                  <a:txBody>
                    <a:bodyPr/>
                    <a:lstStyle/>
                    <a:p>
                      <a:pPr algn="ctr"/>
                      <a:r>
                        <a:rPr lang="en-US" sz="1400" dirty="0">
                          <a:latin typeface="UGent Panno Text" panose="02000506040000040003" pitchFamily="2" charset="0"/>
                        </a:rPr>
                        <a:t>3.04 s</a:t>
                      </a:r>
                    </a:p>
                  </a:txBody>
                  <a:tcPr/>
                </a:tc>
                <a:extLst>
                  <a:ext uri="{0D108BD9-81ED-4DB2-BD59-A6C34878D82A}">
                    <a16:rowId xmlns:a16="http://schemas.microsoft.com/office/drawing/2014/main" val="899534875"/>
                  </a:ext>
                </a:extLst>
              </a:tr>
              <a:tr h="370840">
                <a:tc>
                  <a:txBody>
                    <a:bodyPr/>
                    <a:lstStyle/>
                    <a:p>
                      <a:pPr algn="ctr"/>
                      <a:r>
                        <a:rPr lang="en-US" sz="1400" dirty="0">
                          <a:latin typeface="UGent Panno Text" panose="02000506040000040003" pitchFamily="2" charset="0"/>
                        </a:rPr>
                        <a:t>NAS</a:t>
                      </a:r>
                    </a:p>
                  </a:txBody>
                  <a:tcPr/>
                </a:tc>
                <a:tc>
                  <a:txBody>
                    <a:bodyPr/>
                    <a:lstStyle/>
                    <a:p>
                      <a:pPr algn="ctr"/>
                      <a:r>
                        <a:rPr lang="en-US" sz="1400" dirty="0">
                          <a:latin typeface="UGent Panno Text" panose="02000506040000040003" pitchFamily="2" charset="0"/>
                        </a:rPr>
                        <a:t>4.82 </a:t>
                      </a:r>
                      <a:r>
                        <a:rPr lang="en-US" sz="1400" dirty="0" err="1">
                          <a:latin typeface="UGent Panno Text" panose="02000506040000040003" pitchFamily="2" charset="0"/>
                        </a:rPr>
                        <a:t>ms</a:t>
                      </a:r>
                      <a:endParaRPr lang="en-US" sz="1400" dirty="0">
                        <a:latin typeface="UGent Panno Text" panose="02000506040000040003" pitchFamily="2" charset="0"/>
                      </a:endParaRPr>
                    </a:p>
                  </a:txBody>
                  <a:tcPr/>
                </a:tc>
                <a:tc>
                  <a:txBody>
                    <a:bodyPr/>
                    <a:lstStyle/>
                    <a:p>
                      <a:pPr algn="ctr"/>
                      <a:r>
                        <a:rPr lang="en-US" sz="1400" dirty="0">
                          <a:latin typeface="UGent Panno Text" panose="02000506040000040003" pitchFamily="2" charset="0"/>
                        </a:rPr>
                        <a:t>6.44</a:t>
                      </a:r>
                      <a:r>
                        <a:rPr lang="en-US" sz="1400" baseline="0" dirty="0">
                          <a:latin typeface="UGent Panno Text" panose="02000506040000040003" pitchFamily="2" charset="0"/>
                        </a:rPr>
                        <a:t> </a:t>
                      </a:r>
                      <a:r>
                        <a:rPr lang="en-US" sz="1400" baseline="0" dirty="0" err="1">
                          <a:latin typeface="UGent Panno Text" panose="02000506040000040003" pitchFamily="2" charset="0"/>
                        </a:rPr>
                        <a:t>ms</a:t>
                      </a:r>
                      <a:endParaRPr lang="en-US" sz="1400" dirty="0">
                        <a:latin typeface="UGent Panno Text" panose="02000506040000040003" pitchFamily="2" charset="0"/>
                      </a:endParaRPr>
                    </a:p>
                  </a:txBody>
                  <a:tcPr/>
                </a:tc>
                <a:tc>
                  <a:txBody>
                    <a:bodyPr/>
                    <a:lstStyle/>
                    <a:p>
                      <a:pPr algn="ctr"/>
                      <a:r>
                        <a:rPr lang="en-US" sz="1400" dirty="0">
                          <a:latin typeface="UGent Panno Text" panose="02000506040000040003" pitchFamily="2" charset="0"/>
                        </a:rPr>
                        <a:t>173.1</a:t>
                      </a:r>
                      <a:r>
                        <a:rPr lang="en-US" sz="1400" baseline="0" dirty="0">
                          <a:latin typeface="UGent Panno Text" panose="02000506040000040003" pitchFamily="2" charset="0"/>
                        </a:rPr>
                        <a:t> </a:t>
                      </a:r>
                      <a:r>
                        <a:rPr lang="en-US" sz="1400" baseline="0" dirty="0" err="1">
                          <a:latin typeface="UGent Panno Text" panose="02000506040000040003" pitchFamily="2" charset="0"/>
                        </a:rPr>
                        <a:t>ms</a:t>
                      </a:r>
                      <a:endParaRPr lang="en-US" sz="1400" dirty="0">
                        <a:latin typeface="UGent Panno Text" panose="02000506040000040003" pitchFamily="2" charset="0"/>
                      </a:endParaRPr>
                    </a:p>
                  </a:txBody>
                  <a:tcPr/>
                </a:tc>
                <a:tc>
                  <a:txBody>
                    <a:bodyPr/>
                    <a:lstStyle/>
                    <a:p>
                      <a:pPr algn="ctr"/>
                      <a:r>
                        <a:rPr lang="en-US" sz="1400" dirty="0">
                          <a:latin typeface="UGent Panno Text" panose="02000506040000040003" pitchFamily="2" charset="0"/>
                        </a:rPr>
                        <a:t>2.10</a:t>
                      </a:r>
                      <a:r>
                        <a:rPr lang="en-US" sz="1400" baseline="0" dirty="0">
                          <a:latin typeface="UGent Panno Text" panose="02000506040000040003" pitchFamily="2" charset="0"/>
                        </a:rPr>
                        <a:t> s</a:t>
                      </a:r>
                      <a:endParaRPr lang="en-US" sz="1400" dirty="0">
                        <a:latin typeface="UGent Panno Text" panose="02000506040000040003" pitchFamily="2" charset="0"/>
                      </a:endParaRPr>
                    </a:p>
                  </a:txBody>
                  <a:tcPr/>
                </a:tc>
                <a:extLst>
                  <a:ext uri="{0D108BD9-81ED-4DB2-BD59-A6C34878D82A}">
                    <a16:rowId xmlns:a16="http://schemas.microsoft.com/office/drawing/2014/main" val="2285997925"/>
                  </a:ext>
                </a:extLst>
              </a:tr>
            </a:tbl>
          </a:graphicData>
        </a:graphic>
      </p:graphicFrame>
    </p:spTree>
    <p:extLst>
      <p:ext uri="{BB962C8B-B14F-4D97-AF65-F5344CB8AC3E}">
        <p14:creationId xmlns:p14="http://schemas.microsoft.com/office/powerpoint/2010/main" val="2960572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D1A03B-EEBF-4896-AD8A-D8B0B174F274}"/>
              </a:ext>
            </a:extLst>
          </p:cNvPr>
          <p:cNvSpPr/>
          <p:nvPr/>
        </p:nvSpPr>
        <p:spPr>
          <a:xfrm>
            <a:off x="5223859" y="3326540"/>
            <a:ext cx="3432686" cy="523220"/>
          </a:xfrm>
          <a:prstGeom prst="rect">
            <a:avLst/>
          </a:prstGeom>
        </p:spPr>
        <p:txBody>
          <a:bodyPr wrap="square">
            <a:spAutoFit/>
          </a:bodyPr>
          <a:lstStyle/>
          <a:p>
            <a:pPr algn="ctr"/>
            <a:r>
              <a:rPr lang="en-US" sz="2800" dirty="0">
                <a:solidFill>
                  <a:srgbClr val="FF7064"/>
                </a:solidFill>
                <a:latin typeface="UGent Panno Text" panose="02000506040000040003" pitchFamily="2" charset="0"/>
                <a:cs typeface="Calibri" panose="020F0502020204030204" pitchFamily="34" charset="0"/>
              </a:rPr>
              <a:t>16 centuries</a:t>
            </a:r>
          </a:p>
        </p:txBody>
      </p:sp>
      <p:grpSp>
        <p:nvGrpSpPr>
          <p:cNvPr id="6" name="Group 5"/>
          <p:cNvGrpSpPr/>
          <p:nvPr/>
        </p:nvGrpSpPr>
        <p:grpSpPr>
          <a:xfrm>
            <a:off x="5223859" y="1884978"/>
            <a:ext cx="3432686" cy="1368000"/>
            <a:chOff x="5223859" y="1884978"/>
            <a:chExt cx="3432686" cy="1368000"/>
          </a:xfrm>
        </p:grpSpPr>
        <p:sp>
          <p:nvSpPr>
            <p:cNvPr id="24" name="Arrow: Pentagon 23">
              <a:extLst>
                <a:ext uri="{FF2B5EF4-FFF2-40B4-BE49-F238E27FC236}">
                  <a16:creationId xmlns:a16="http://schemas.microsoft.com/office/drawing/2014/main" id="{3AE7BB65-9E66-429C-B520-EA6CE417AFF5}"/>
                </a:ext>
              </a:extLst>
            </p:cNvPr>
            <p:cNvSpPr/>
            <p:nvPr/>
          </p:nvSpPr>
          <p:spPr>
            <a:xfrm>
              <a:off x="5223859" y="1890521"/>
              <a:ext cx="3432686" cy="1362457"/>
            </a:xfrm>
            <a:prstGeom prst="homePlate">
              <a:avLst/>
            </a:prstGeom>
            <a:blipFill dpi="0" rotWithShape="1">
              <a:blip r:embed="rId3"/>
              <a:srcRect/>
              <a:stretch>
                <a:fillRect l="-10000" t="-38000" r="1000" b="-14000"/>
              </a:stretch>
            </a:bli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7" name="Oval 26">
              <a:extLst>
                <a:ext uri="{FF2B5EF4-FFF2-40B4-BE49-F238E27FC236}">
                  <a16:creationId xmlns:a16="http://schemas.microsoft.com/office/drawing/2014/main" id="{68A569B9-B87E-4A62-92AE-F242CE15D8BA}"/>
                </a:ext>
              </a:extLst>
            </p:cNvPr>
            <p:cNvSpPr/>
            <p:nvPr/>
          </p:nvSpPr>
          <p:spPr>
            <a:xfrm>
              <a:off x="6223362" y="1884978"/>
              <a:ext cx="1433680" cy="1368000"/>
            </a:xfrm>
            <a:prstGeom prst="ellipse">
              <a:avLst/>
            </a:prstGeom>
            <a:solidFill>
              <a:schemeClr val="bg1">
                <a:alpha val="90000"/>
              </a:schemeClr>
            </a:solidFill>
          </p:spPr>
          <p:txBody>
            <a:bodyPr wrap="square" lIns="0" tIns="0" rIns="0" bIns="0" anchor="ctr">
              <a:normAutofit fontScale="92500" lnSpcReduction="20000"/>
            </a:bodyPr>
            <a:lstStyle/>
            <a:p>
              <a:pPr algn="ctr"/>
              <a:r>
                <a:rPr lang="en-BE" sz="2800" dirty="0">
                  <a:solidFill>
                    <a:schemeClr val="tx1"/>
                  </a:solidFill>
                  <a:latin typeface="UGent Panno Text" panose="02000506040000040003" pitchFamily="2" charset="0"/>
                  <a:cs typeface="Calibri" panose="020F0502020204030204" pitchFamily="34" charset="0"/>
                </a:rPr>
                <a:t>50</a:t>
              </a:r>
              <a:r>
                <a:rPr lang="en-US" sz="2800" dirty="0">
                  <a:solidFill>
                    <a:schemeClr val="tx1"/>
                  </a:solidFill>
                  <a:latin typeface="UGent Panno Text" panose="02000506040000040003" pitchFamily="2" charset="0"/>
                  <a:cs typeface="Calibri" panose="020F0502020204030204" pitchFamily="34" charset="0"/>
                </a:rPr>
                <a:t> billion seconds </a:t>
              </a:r>
            </a:p>
          </p:txBody>
        </p:sp>
      </p:grpSp>
      <p:sp>
        <p:nvSpPr>
          <p:cNvPr id="2" name="Slide Number Placeholder 1">
            <a:extLst>
              <a:ext uri="{FF2B5EF4-FFF2-40B4-BE49-F238E27FC236}">
                <a16:creationId xmlns:a16="http://schemas.microsoft.com/office/drawing/2014/main" id="{996E3C55-47C3-4145-8C08-2F681F0B1C50}"/>
              </a:ext>
            </a:extLst>
          </p:cNvPr>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3</a:t>
            </a:fld>
            <a:r>
              <a:rPr lang="en-BE" dirty="0" smtClean="0">
                <a:latin typeface="UGent Panno Text" panose="02000506040000040003" pitchFamily="2" charset="0"/>
              </a:rPr>
              <a:t>/2</a:t>
            </a:r>
            <a:r>
              <a:rPr lang="en-US" dirty="0" smtClean="0">
                <a:latin typeface="UGent Panno Text" panose="02000506040000040003" pitchFamily="2" charset="0"/>
              </a:rPr>
              <a:t>5</a:t>
            </a:r>
            <a:endParaRPr lang="en" dirty="0">
              <a:latin typeface="UGent Panno Text" panose="02000506040000040003" pitchFamily="2" charset="0"/>
            </a:endParaRPr>
          </a:p>
        </p:txBody>
      </p:sp>
      <p:sp>
        <p:nvSpPr>
          <p:cNvPr id="3" name="Rectangle 2">
            <a:extLst>
              <a:ext uri="{FF2B5EF4-FFF2-40B4-BE49-F238E27FC236}">
                <a16:creationId xmlns:a16="http://schemas.microsoft.com/office/drawing/2014/main" id="{1A46D1C2-F961-4A33-A6F5-E69EF95ECAE3}"/>
              </a:ext>
            </a:extLst>
          </p:cNvPr>
          <p:cNvSpPr/>
          <p:nvPr/>
        </p:nvSpPr>
        <p:spPr>
          <a:xfrm>
            <a:off x="1111762" y="457200"/>
            <a:ext cx="6920476" cy="769441"/>
          </a:xfrm>
          <a:prstGeom prst="rect">
            <a:avLst/>
          </a:prstGeom>
        </p:spPr>
        <p:txBody>
          <a:bodyPr wrap="square">
            <a:spAutoFit/>
          </a:bodyPr>
          <a:lstStyle/>
          <a:p>
            <a:pPr algn="ctr"/>
            <a:r>
              <a:rPr lang="en-US" sz="4400" dirty="0">
                <a:solidFill>
                  <a:schemeClr val="tx1"/>
                </a:solidFill>
                <a:latin typeface="UGent Panno Text" panose="02000506040000040003" pitchFamily="2" charset="0"/>
                <a:cs typeface="Calibri" panose="020F0502020204030204" pitchFamily="34" charset="0"/>
              </a:rPr>
              <a:t>But how “big” </a:t>
            </a:r>
            <a:r>
              <a:rPr lang="en-US" sz="4400" dirty="0">
                <a:solidFill>
                  <a:srgbClr val="3F98BD"/>
                </a:solidFill>
                <a:latin typeface="UGent Panno Text" panose="02000506040000040003" pitchFamily="2" charset="0"/>
                <a:cs typeface="Calibri" panose="020F0502020204030204" pitchFamily="34" charset="0"/>
              </a:rPr>
              <a:t>50 billion </a:t>
            </a:r>
            <a:r>
              <a:rPr lang="en-US" sz="4400" dirty="0">
                <a:solidFill>
                  <a:schemeClr val="tx1"/>
                </a:solidFill>
                <a:latin typeface="UGent Panno Text" panose="02000506040000040003" pitchFamily="2" charset="0"/>
                <a:cs typeface="Calibri" panose="020F0502020204030204" pitchFamily="34" charset="0"/>
              </a:rPr>
              <a:t>really is?</a:t>
            </a:r>
          </a:p>
        </p:txBody>
      </p:sp>
      <p:grpSp>
        <p:nvGrpSpPr>
          <p:cNvPr id="5" name="Group 4"/>
          <p:cNvGrpSpPr/>
          <p:nvPr/>
        </p:nvGrpSpPr>
        <p:grpSpPr>
          <a:xfrm>
            <a:off x="2538369" y="1884978"/>
            <a:ext cx="3432686" cy="1368000"/>
            <a:chOff x="2538369" y="1884978"/>
            <a:chExt cx="3432686" cy="1368000"/>
          </a:xfrm>
        </p:grpSpPr>
        <p:sp>
          <p:nvSpPr>
            <p:cNvPr id="23" name="Arrow: Pentagon 22">
              <a:extLst>
                <a:ext uri="{FF2B5EF4-FFF2-40B4-BE49-F238E27FC236}">
                  <a16:creationId xmlns:a16="http://schemas.microsoft.com/office/drawing/2014/main" id="{E6159038-C3E5-4546-89E4-1C3FADE8DCDB}"/>
                </a:ext>
              </a:extLst>
            </p:cNvPr>
            <p:cNvSpPr/>
            <p:nvPr/>
          </p:nvSpPr>
          <p:spPr>
            <a:xfrm>
              <a:off x="2538369" y="1890521"/>
              <a:ext cx="3432686" cy="1362457"/>
            </a:xfrm>
            <a:prstGeom prst="homePlate">
              <a:avLst/>
            </a:prstGeom>
            <a:blipFill dpi="0"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a:stretch>
                <a:fillRect l="-12000" t="-95000" r="-19000"/>
              </a:stretch>
            </a:bli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0" name="Oval 9">
              <a:extLst>
                <a:ext uri="{FF2B5EF4-FFF2-40B4-BE49-F238E27FC236}">
                  <a16:creationId xmlns:a16="http://schemas.microsoft.com/office/drawing/2014/main" id="{3631D7F2-13F1-4262-821D-8A097907F4A6}"/>
                </a:ext>
              </a:extLst>
            </p:cNvPr>
            <p:cNvSpPr/>
            <p:nvPr/>
          </p:nvSpPr>
          <p:spPr>
            <a:xfrm>
              <a:off x="3537871" y="1884978"/>
              <a:ext cx="1433680" cy="1368000"/>
            </a:xfrm>
            <a:prstGeom prst="ellipse">
              <a:avLst/>
            </a:prstGeom>
            <a:solidFill>
              <a:schemeClr val="bg1">
                <a:alpha val="90000"/>
              </a:schemeClr>
            </a:solidFill>
          </p:spPr>
          <p:txBody>
            <a:bodyPr wrap="square" lIns="0" tIns="0" rIns="0" bIns="0" anchor="ctr">
              <a:normAutofit/>
            </a:bodyPr>
            <a:lstStyle/>
            <a:p>
              <a:pPr algn="ctr"/>
              <a:r>
                <a:rPr lang="en-US" sz="2800" dirty="0">
                  <a:solidFill>
                    <a:schemeClr val="tx1"/>
                  </a:solidFill>
                  <a:latin typeface="UGent Panno Text" panose="02000506040000040003" pitchFamily="2" charset="0"/>
                  <a:cs typeface="Calibri" panose="020F0502020204030204" pitchFamily="34" charset="0"/>
                </a:rPr>
                <a:t>1 billion seconds </a:t>
              </a:r>
            </a:p>
          </p:txBody>
        </p:sp>
      </p:grpSp>
      <p:sp>
        <p:nvSpPr>
          <p:cNvPr id="12" name="Rectangle 11">
            <a:extLst>
              <a:ext uri="{FF2B5EF4-FFF2-40B4-BE49-F238E27FC236}">
                <a16:creationId xmlns:a16="http://schemas.microsoft.com/office/drawing/2014/main" id="{E518F2ED-50F8-4D66-B36E-72EFA52190E2}"/>
              </a:ext>
            </a:extLst>
          </p:cNvPr>
          <p:cNvSpPr/>
          <p:nvPr/>
        </p:nvSpPr>
        <p:spPr>
          <a:xfrm>
            <a:off x="2538368" y="3326540"/>
            <a:ext cx="3432686" cy="523220"/>
          </a:xfrm>
          <a:prstGeom prst="rect">
            <a:avLst/>
          </a:prstGeom>
        </p:spPr>
        <p:txBody>
          <a:bodyPr wrap="square">
            <a:spAutoFit/>
          </a:bodyPr>
          <a:lstStyle/>
          <a:p>
            <a:pPr algn="ctr"/>
            <a:r>
              <a:rPr lang="en-US" sz="2800" dirty="0">
                <a:solidFill>
                  <a:srgbClr val="006F7E"/>
                </a:solidFill>
                <a:latin typeface="UGent Panno Text" panose="02000506040000040003" pitchFamily="2" charset="0"/>
                <a:cs typeface="Calibri" panose="020F0502020204030204" pitchFamily="34" charset="0"/>
              </a:rPr>
              <a:t>30 years</a:t>
            </a:r>
          </a:p>
        </p:txBody>
      </p:sp>
      <p:sp>
        <p:nvSpPr>
          <p:cNvPr id="11" name="Rectangle 10">
            <a:extLst>
              <a:ext uri="{FF2B5EF4-FFF2-40B4-BE49-F238E27FC236}">
                <a16:creationId xmlns:a16="http://schemas.microsoft.com/office/drawing/2014/main" id="{A6CE4753-B516-4CB0-A3B4-A6E28EDFB6AA}"/>
              </a:ext>
            </a:extLst>
          </p:cNvPr>
          <p:cNvSpPr/>
          <p:nvPr/>
        </p:nvSpPr>
        <p:spPr>
          <a:xfrm>
            <a:off x="0" y="3326540"/>
            <a:ext cx="3350029" cy="523220"/>
          </a:xfrm>
          <a:prstGeom prst="rect">
            <a:avLst/>
          </a:prstGeom>
        </p:spPr>
        <p:txBody>
          <a:bodyPr wrap="square">
            <a:spAutoFit/>
          </a:bodyPr>
          <a:lstStyle/>
          <a:p>
            <a:pPr algn="ctr"/>
            <a:r>
              <a:rPr lang="en-US" sz="2800" dirty="0">
                <a:solidFill>
                  <a:srgbClr val="37B7BD"/>
                </a:solidFill>
                <a:latin typeface="UGent Panno Text" panose="02000506040000040003" pitchFamily="2" charset="0"/>
                <a:cs typeface="Calibri" panose="020F0502020204030204" pitchFamily="34" charset="0"/>
              </a:rPr>
              <a:t>12 days</a:t>
            </a:r>
          </a:p>
        </p:txBody>
      </p:sp>
      <p:grpSp>
        <p:nvGrpSpPr>
          <p:cNvPr id="4" name="Group 3"/>
          <p:cNvGrpSpPr/>
          <p:nvPr/>
        </p:nvGrpSpPr>
        <p:grpSpPr>
          <a:xfrm>
            <a:off x="0" y="1884978"/>
            <a:ext cx="3350029" cy="1368000"/>
            <a:chOff x="0" y="1884978"/>
            <a:chExt cx="3350029" cy="1368000"/>
          </a:xfrm>
        </p:grpSpPr>
        <p:sp>
          <p:nvSpPr>
            <p:cNvPr id="22" name="Arrow: Pentagon 21">
              <a:extLst>
                <a:ext uri="{FF2B5EF4-FFF2-40B4-BE49-F238E27FC236}">
                  <a16:creationId xmlns:a16="http://schemas.microsoft.com/office/drawing/2014/main" id="{831A934F-F36E-40F1-80FF-7A3F0F03C744}"/>
                </a:ext>
              </a:extLst>
            </p:cNvPr>
            <p:cNvSpPr/>
            <p:nvPr/>
          </p:nvSpPr>
          <p:spPr>
            <a:xfrm>
              <a:off x="0" y="1890521"/>
              <a:ext cx="3350029" cy="1362457"/>
            </a:xfrm>
            <a:prstGeom prst="homePlate">
              <a:avLst/>
            </a:prstGeom>
            <a:blipFill dpi="0" rotWithShape="1">
              <a:blip r:embed="rId6">
                <a:extLst>
                  <a:ext uri="{BEBA8EAE-BF5A-486C-A8C5-ECC9F3942E4B}">
                    <a14:imgProps xmlns:a14="http://schemas.microsoft.com/office/drawing/2010/main">
                      <a14:imgLayer r:embed="rId5">
                        <a14:imgEffect>
                          <a14:brightnessContrast bright="20000"/>
                        </a14:imgEffect>
                      </a14:imgLayer>
                    </a14:imgProps>
                  </a:ext>
                </a:extLst>
              </a:blip>
              <a:srcRect/>
              <a:tile tx="0" ty="0" sx="100000" sy="100000" flip="x" algn="tr"/>
            </a:bli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6" name="Oval 25">
              <a:extLst>
                <a:ext uri="{FF2B5EF4-FFF2-40B4-BE49-F238E27FC236}">
                  <a16:creationId xmlns:a16="http://schemas.microsoft.com/office/drawing/2014/main" id="{2C3BEAF4-9CD3-4CB2-A6DF-9D7D7D524F1A}"/>
                </a:ext>
              </a:extLst>
            </p:cNvPr>
            <p:cNvSpPr/>
            <p:nvPr/>
          </p:nvSpPr>
          <p:spPr>
            <a:xfrm>
              <a:off x="957994" y="1884978"/>
              <a:ext cx="1433680" cy="1368000"/>
            </a:xfrm>
            <a:prstGeom prst="ellipse">
              <a:avLst/>
            </a:prstGeom>
            <a:solidFill>
              <a:schemeClr val="bg1">
                <a:alpha val="90000"/>
              </a:schemeClr>
            </a:solidFill>
          </p:spPr>
          <p:txBody>
            <a:bodyPr wrap="square" lIns="0" tIns="0" rIns="0" bIns="0" anchor="ctr">
              <a:normAutofit fontScale="92500"/>
            </a:bodyPr>
            <a:lstStyle/>
            <a:p>
              <a:pPr algn="ctr"/>
              <a:r>
                <a:rPr lang="en-US" sz="2800" dirty="0">
                  <a:solidFill>
                    <a:schemeClr val="tx1"/>
                  </a:solidFill>
                  <a:latin typeface="UGent Panno Text" panose="02000506040000040003" pitchFamily="2" charset="0"/>
                  <a:cs typeface="Calibri" panose="020F0502020204030204" pitchFamily="34" charset="0"/>
                </a:rPr>
                <a:t>1 </a:t>
              </a:r>
              <a:r>
                <a:rPr lang="en-BE" sz="2800" dirty="0">
                  <a:solidFill>
                    <a:schemeClr val="tx1"/>
                  </a:solidFill>
                  <a:latin typeface="UGent Panno Text" panose="02000506040000040003" pitchFamily="2" charset="0"/>
                  <a:cs typeface="Calibri" panose="020F0502020204030204" pitchFamily="34" charset="0"/>
                </a:rPr>
                <a:t>million</a:t>
              </a:r>
              <a:r>
                <a:rPr lang="en-US" sz="2800" dirty="0">
                  <a:solidFill>
                    <a:schemeClr val="tx1"/>
                  </a:solidFill>
                  <a:latin typeface="UGent Panno Text" panose="02000506040000040003" pitchFamily="2" charset="0"/>
                  <a:cs typeface="Calibri" panose="020F0502020204030204" pitchFamily="34" charset="0"/>
                </a:rPr>
                <a:t> seconds </a:t>
              </a:r>
            </a:p>
          </p:txBody>
        </p:sp>
      </p:grpSp>
      <p:pic>
        <p:nvPicPr>
          <p:cNvPr id="28" name="Shape 44" descr="uQu7T64e.jpg">
            <a:extLst>
              <a:ext uri="{FF2B5EF4-FFF2-40B4-BE49-F238E27FC236}">
                <a16:creationId xmlns:a16="http://schemas.microsoft.com/office/drawing/2014/main" id="{B157D2E3-DCF9-466A-BFD9-B01E3422DACB}"/>
              </a:ext>
            </a:extLst>
          </p:cNvPr>
          <p:cNvPicPr preferRelativeResize="0"/>
          <p:nvPr/>
        </p:nvPicPr>
        <p:blipFill rotWithShape="1">
          <a:blip r:embed="rId7">
            <a:alphaModFix/>
          </a:blip>
          <a:srcRect t="31285" b="24762"/>
          <a:stretch/>
        </p:blipFill>
        <p:spPr>
          <a:xfrm>
            <a:off x="7239192" y="4510721"/>
            <a:ext cx="1104883" cy="478259"/>
          </a:xfrm>
          <a:prstGeom prst="rect">
            <a:avLst/>
          </a:prstGeom>
          <a:noFill/>
          <a:ln>
            <a:noFill/>
          </a:ln>
        </p:spPr>
      </p:pic>
      <p:pic>
        <p:nvPicPr>
          <p:cNvPr id="29" name="Shape 45" descr="logo_UGent200_EN_RGB_colour_2400dpi.png">
            <a:extLst>
              <a:ext uri="{FF2B5EF4-FFF2-40B4-BE49-F238E27FC236}">
                <a16:creationId xmlns:a16="http://schemas.microsoft.com/office/drawing/2014/main" id="{F34A7C3B-2641-496D-B2E6-1F8008000980}"/>
              </a:ext>
            </a:extLst>
          </p:cNvPr>
          <p:cNvPicPr preferRelativeResize="0"/>
          <p:nvPr/>
        </p:nvPicPr>
        <p:blipFill rotWithShape="1">
          <a:blip r:embed="rId8">
            <a:alphaModFix/>
          </a:blip>
          <a:srcRect l="16850" t="16972" r="22296" b="20857"/>
          <a:stretch/>
        </p:blipFill>
        <p:spPr>
          <a:xfrm>
            <a:off x="221975" y="4381864"/>
            <a:ext cx="718950" cy="607116"/>
          </a:xfrm>
          <a:prstGeom prst="rect">
            <a:avLst/>
          </a:prstGeom>
          <a:noFill/>
          <a:ln>
            <a:noFill/>
          </a:ln>
        </p:spPr>
      </p:pic>
      <p:pic>
        <p:nvPicPr>
          <p:cNvPr id="30" name="Picture 29">
            <a:extLst>
              <a:ext uri="{FF2B5EF4-FFF2-40B4-BE49-F238E27FC236}">
                <a16:creationId xmlns:a16="http://schemas.microsoft.com/office/drawing/2014/main" id="{7ED48547-E921-4E9E-BEDC-93445299FA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Tree>
    <p:extLst>
      <p:ext uri="{BB962C8B-B14F-4D97-AF65-F5344CB8AC3E}">
        <p14:creationId xmlns:p14="http://schemas.microsoft.com/office/powerpoint/2010/main" val="24649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P spid="12"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latin typeface="UGent Panno Text" panose="02000506040000040003" pitchFamily="2" charset="0"/>
              </a:rPr>
              <a:t>4</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8"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9"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2668" y="138310"/>
            <a:ext cx="5918662" cy="4372411"/>
          </a:xfrm>
          <a:prstGeom prst="rect">
            <a:avLst/>
          </a:prstGeom>
        </p:spPr>
      </p:pic>
    </p:spTree>
    <p:extLst>
      <p:ext uri="{BB962C8B-B14F-4D97-AF65-F5344CB8AC3E}">
        <p14:creationId xmlns:p14="http://schemas.microsoft.com/office/powerpoint/2010/main" val="2086346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5</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8"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9"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1" name="Rectangle 10"/>
          <p:cNvSpPr/>
          <p:nvPr/>
        </p:nvSpPr>
        <p:spPr>
          <a:xfrm>
            <a:off x="137922" y="96369"/>
            <a:ext cx="1194558"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Outline</a:t>
            </a:r>
          </a:p>
        </p:txBody>
      </p:sp>
      <p:sp>
        <p:nvSpPr>
          <p:cNvPr id="12" name="Rectangle 11"/>
          <p:cNvSpPr/>
          <p:nvPr/>
        </p:nvSpPr>
        <p:spPr>
          <a:xfrm>
            <a:off x="137922" y="598259"/>
            <a:ext cx="8758105"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latin typeface="UGent Panno Text" panose="02000506040000040003" pitchFamily="2" charset="0"/>
                <a:cs typeface="Calibri Light" panose="020F0302020204030204" pitchFamily="34" charset="0"/>
              </a:rPr>
              <a:t>How can we deal with the massive growth of </a:t>
            </a:r>
            <a:r>
              <a:rPr lang="en-US" sz="2400" dirty="0">
                <a:solidFill>
                  <a:srgbClr val="0070C0"/>
                </a:solidFill>
                <a:latin typeface="UGent Panno Text" panose="02000506040000040003" pitchFamily="2" charset="0"/>
                <a:cs typeface="Calibri Light" panose="020F0302020204030204" pitchFamily="34" charset="0"/>
              </a:rPr>
              <a:t>IoT</a:t>
            </a:r>
            <a:r>
              <a:rPr lang="en-US" sz="2400" dirty="0">
                <a:latin typeface="UGent Panno Text" panose="02000506040000040003" pitchFamily="2" charset="0"/>
                <a:cs typeface="Calibri Light" panose="020F0302020204030204" pitchFamily="34" charset="0"/>
              </a:rPr>
              <a:t>?</a:t>
            </a:r>
          </a:p>
          <a:p>
            <a:pPr marL="342900" indent="-342900">
              <a:lnSpc>
                <a:spcPct val="150000"/>
              </a:lnSpc>
              <a:buFont typeface="Arial" panose="020B0604020202020204" pitchFamily="34" charset="0"/>
              <a:buChar char="•"/>
            </a:pPr>
            <a:r>
              <a:rPr lang="en-US" sz="2400" dirty="0">
                <a:solidFill>
                  <a:schemeClr val="tx1"/>
                </a:solidFill>
                <a:latin typeface="UGent Panno Text" panose="02000506040000040003" pitchFamily="2" charset="0"/>
                <a:cs typeface="Calibri Light" panose="020F0302020204030204" pitchFamily="34" charset="0"/>
              </a:rPr>
              <a:t>How can we improve </a:t>
            </a:r>
            <a:r>
              <a:rPr lang="en-US" sz="2400" dirty="0">
                <a:solidFill>
                  <a:srgbClr val="0070C0"/>
                </a:solidFill>
                <a:latin typeface="UGent Panno Text" panose="02000506040000040003" pitchFamily="2" charset="0"/>
                <a:cs typeface="Calibri Light" panose="020F0302020204030204" pitchFamily="34" charset="0"/>
              </a:rPr>
              <a:t>Kubernetes Scheduling </a:t>
            </a:r>
            <a:r>
              <a:rPr lang="en-US" sz="2400" dirty="0">
                <a:solidFill>
                  <a:schemeClr val="tx1"/>
                </a:solidFill>
                <a:latin typeface="UGent Panno Text" panose="02000506040000040003" pitchFamily="2" charset="0"/>
                <a:cs typeface="Calibri Light" panose="020F0302020204030204" pitchFamily="34" charset="0"/>
              </a:rPr>
              <a:t>Features?</a:t>
            </a:r>
          </a:p>
          <a:p>
            <a:pPr marL="342900" indent="-342900">
              <a:lnSpc>
                <a:spcPct val="150000"/>
              </a:lnSpc>
              <a:buFont typeface="Arial" panose="020B0604020202020204" pitchFamily="34" charset="0"/>
              <a:buChar char="•"/>
            </a:pPr>
            <a:r>
              <a:rPr lang="en-US" sz="2400" dirty="0">
                <a:latin typeface="UGent Panno Text" panose="02000506040000040003" pitchFamily="2" charset="0"/>
                <a:cs typeface="Calibri Light" panose="020F0302020204030204" pitchFamily="34" charset="0"/>
              </a:rPr>
              <a:t>How can we </a:t>
            </a:r>
            <a:r>
              <a:rPr lang="en-US" sz="2400" dirty="0">
                <a:solidFill>
                  <a:srgbClr val="0070C0"/>
                </a:solidFill>
                <a:latin typeface="UGent Panno Text" panose="02000506040000040003" pitchFamily="2" charset="0"/>
                <a:cs typeface="Calibri Light" panose="020F0302020204030204" pitchFamily="34" charset="0"/>
              </a:rPr>
              <a:t>evaluate</a:t>
            </a:r>
            <a:r>
              <a:rPr lang="en-US" sz="2400" dirty="0">
                <a:latin typeface="UGent Panno Text" panose="02000506040000040003" pitchFamily="2" charset="0"/>
                <a:cs typeface="Calibri Light" panose="020F0302020204030204" pitchFamily="34" charset="0"/>
              </a:rPr>
              <a:t> our approach?</a:t>
            </a:r>
            <a:endParaRPr lang="en-US" sz="2000" dirty="0">
              <a:latin typeface="UGent Panno Text" panose="02000506040000040003" pitchFamily="2" charset="0"/>
              <a:cs typeface="Calibri Light" panose="020F0302020204030204" pitchFamily="34" charset="0"/>
            </a:endParaRPr>
          </a:p>
        </p:txBody>
      </p:sp>
    </p:spTree>
    <p:extLst>
      <p:ext uri="{BB962C8B-B14F-4D97-AF65-F5344CB8AC3E}">
        <p14:creationId xmlns:p14="http://schemas.microsoft.com/office/powerpoint/2010/main" val="13883822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latin typeface="UGent Panno Text" panose="02000506040000040003" pitchFamily="2" charset="0"/>
              </a:rPr>
              <a:t>6</a:t>
            </a:fld>
            <a:r>
              <a:rPr lang="en" dirty="0">
                <a:latin typeface="UGent Panno Text" panose="02000506040000040003" pitchFamily="2" charset="0"/>
              </a:rPr>
              <a:t>/20</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pic>
        <p:nvPicPr>
          <p:cNvPr id="8" name="Shape 44" descr="uQu7T64e.jpg"/>
          <p:cNvPicPr preferRelativeResize="0"/>
          <p:nvPr/>
        </p:nvPicPr>
        <p:blipFill rotWithShape="1">
          <a:blip r:embed="rId4">
            <a:alphaModFix/>
          </a:blip>
          <a:srcRect t="31285" b="24762"/>
          <a:stretch/>
        </p:blipFill>
        <p:spPr>
          <a:xfrm>
            <a:off x="7239192" y="4510721"/>
            <a:ext cx="1104883" cy="478259"/>
          </a:xfrm>
          <a:prstGeom prst="rect">
            <a:avLst/>
          </a:prstGeom>
          <a:noFill/>
          <a:ln>
            <a:noFill/>
          </a:ln>
        </p:spPr>
      </p:pic>
      <p:pic>
        <p:nvPicPr>
          <p:cNvPr id="9" name="Shape 45" descr="logo_UGent200_EN_RGB_colour_2400dpi.png"/>
          <p:cNvPicPr preferRelativeResize="0"/>
          <p:nvPr/>
        </p:nvPicPr>
        <p:blipFill rotWithShape="1">
          <a:blip r:embed="rId5">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5143451"/>
          </a:xfrm>
          <a:prstGeom prst="rect">
            <a:avLst/>
          </a:prstGeom>
        </p:spPr>
      </p:pic>
      <p:sp>
        <p:nvSpPr>
          <p:cNvPr id="11" name="Rectangle 10"/>
          <p:cNvSpPr/>
          <p:nvPr/>
        </p:nvSpPr>
        <p:spPr>
          <a:xfrm>
            <a:off x="0" y="4312454"/>
            <a:ext cx="9144945" cy="830997"/>
          </a:xfrm>
          <a:prstGeom prst="rect">
            <a:avLst/>
          </a:prstGeom>
          <a:solidFill>
            <a:schemeClr val="bg1"/>
          </a:solidFill>
        </p:spPr>
        <p:txBody>
          <a:bodyPr wrap="square">
            <a:spAutoFit/>
          </a:bodyPr>
          <a:lstStyle/>
          <a:p>
            <a:pPr algn="just"/>
            <a:r>
              <a:rPr lang="en-US" sz="2400" dirty="0">
                <a:solidFill>
                  <a:srgbClr val="002060"/>
                </a:solidFill>
                <a:latin typeface="UGent Panno Text" panose="02000506040000040003" pitchFamily="2" charset="0"/>
                <a:cs typeface="Calibri Light" panose="020F0302020204030204" pitchFamily="34" charset="0"/>
              </a:rPr>
              <a:t>“If you think that the internet has changed your life, think again. The Internet of Things is about to change it all over again!” Brendan O’Brien, Aria Systems co-founder</a:t>
            </a:r>
          </a:p>
        </p:txBody>
      </p:sp>
    </p:spTree>
    <p:extLst>
      <p:ext uri="{BB962C8B-B14F-4D97-AF65-F5344CB8AC3E}">
        <p14:creationId xmlns:p14="http://schemas.microsoft.com/office/powerpoint/2010/main" val="32963668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7</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6"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pic>
        <p:nvPicPr>
          <p:cNvPr id="11" name="Picture 2" descr="Resultado de imagem para kuberne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513" y="422728"/>
            <a:ext cx="462219" cy="4482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973118" y="354473"/>
            <a:ext cx="4091185"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What exactly is Kubernetes?</a:t>
            </a:r>
          </a:p>
        </p:txBody>
      </p:sp>
      <p:sp>
        <p:nvSpPr>
          <p:cNvPr id="10" name="Rectangle 9"/>
          <p:cNvSpPr/>
          <p:nvPr/>
        </p:nvSpPr>
        <p:spPr>
          <a:xfrm>
            <a:off x="2380421" y="1016908"/>
            <a:ext cx="3649307" cy="646331"/>
          </a:xfrm>
          <a:prstGeom prst="rect">
            <a:avLst/>
          </a:prstGeom>
          <a:solidFill>
            <a:schemeClr val="bg2">
              <a:lumMod val="10000"/>
              <a:lumOff val="90000"/>
            </a:schemeClr>
          </a:solidFill>
        </p:spPr>
        <p:txBody>
          <a:bodyPr wrap="square" anchor="ctr">
            <a:spAutoFit/>
          </a:bodyPr>
          <a:lstStyle/>
          <a:p>
            <a:pPr algn="ctr">
              <a:lnSpc>
                <a:spcPct val="150000"/>
              </a:lnSpc>
            </a:pPr>
            <a:r>
              <a:rPr lang="en-US" sz="2400" dirty="0">
                <a:latin typeface="UGent Panno Text" panose="02000506040000040003" pitchFamily="2" charset="0"/>
                <a:cs typeface="Calibri Light" panose="020F0302020204030204" pitchFamily="34" charset="0"/>
              </a:rPr>
              <a:t>Container Orchestration Platform</a:t>
            </a:r>
            <a:endParaRPr lang="en-US" sz="2000" dirty="0">
              <a:latin typeface="UGent Panno Text" panose="02000506040000040003" pitchFamily="2" charset="0"/>
              <a:cs typeface="Calibri Light" panose="020F0302020204030204" pitchFamily="34" charset="0"/>
            </a:endParaRPr>
          </a:p>
        </p:txBody>
      </p:sp>
      <p:sp>
        <p:nvSpPr>
          <p:cNvPr id="13" name="Rectangle 12"/>
          <p:cNvSpPr/>
          <p:nvPr/>
        </p:nvSpPr>
        <p:spPr>
          <a:xfrm>
            <a:off x="2380420" y="1719685"/>
            <a:ext cx="3649307" cy="646331"/>
          </a:xfrm>
          <a:prstGeom prst="rect">
            <a:avLst/>
          </a:prstGeom>
          <a:solidFill>
            <a:schemeClr val="accent6">
              <a:lumMod val="50000"/>
              <a:lumOff val="50000"/>
            </a:schemeClr>
          </a:solidFill>
        </p:spPr>
        <p:txBody>
          <a:bodyPr wrap="square" anchor="ctr">
            <a:spAutoFit/>
          </a:bodyPr>
          <a:lstStyle/>
          <a:p>
            <a:pPr algn="ctr">
              <a:lnSpc>
                <a:spcPct val="150000"/>
              </a:lnSpc>
            </a:pPr>
            <a:r>
              <a:rPr lang="en-US" sz="2400" dirty="0">
                <a:latin typeface="UGent Panno Text" panose="02000506040000040003" pitchFamily="2" charset="0"/>
                <a:cs typeface="Calibri Light" panose="020F0302020204030204" pitchFamily="34" charset="0"/>
              </a:rPr>
              <a:t>Robust &amp; Reliable</a:t>
            </a:r>
            <a:endParaRPr lang="en-US" sz="2000" dirty="0">
              <a:latin typeface="UGent Panno Text" panose="02000506040000040003" pitchFamily="2" charset="0"/>
              <a:cs typeface="Calibri Light" panose="020F0302020204030204" pitchFamily="34" charset="0"/>
            </a:endParaRPr>
          </a:p>
        </p:txBody>
      </p:sp>
      <p:sp>
        <p:nvSpPr>
          <p:cNvPr id="14" name="Rectangle 13"/>
          <p:cNvSpPr/>
          <p:nvPr/>
        </p:nvSpPr>
        <p:spPr>
          <a:xfrm>
            <a:off x="2380418" y="2422462"/>
            <a:ext cx="3649307" cy="646331"/>
          </a:xfrm>
          <a:prstGeom prst="rect">
            <a:avLst/>
          </a:prstGeom>
          <a:solidFill>
            <a:schemeClr val="bg2">
              <a:lumMod val="10000"/>
              <a:lumOff val="90000"/>
            </a:schemeClr>
          </a:solidFill>
        </p:spPr>
        <p:txBody>
          <a:bodyPr wrap="square" anchor="ctr">
            <a:spAutoFit/>
          </a:bodyPr>
          <a:lstStyle/>
          <a:p>
            <a:pPr algn="ctr">
              <a:lnSpc>
                <a:spcPct val="150000"/>
              </a:lnSpc>
            </a:pPr>
            <a:r>
              <a:rPr lang="en-US" sz="2400" dirty="0">
                <a:latin typeface="UGent Panno Text" panose="02000506040000040003" pitchFamily="2" charset="0"/>
                <a:cs typeface="Calibri Light" panose="020F0302020204030204" pitchFamily="34" charset="0"/>
              </a:rPr>
              <a:t>Scaling up Containers (Docker)</a:t>
            </a:r>
            <a:endParaRPr lang="en-US" sz="2000" dirty="0">
              <a:latin typeface="UGent Panno Text" panose="02000506040000040003" pitchFamily="2" charset="0"/>
              <a:cs typeface="Calibri Light" panose="020F0302020204030204" pitchFamily="34" charset="0"/>
            </a:endParaRPr>
          </a:p>
        </p:txBody>
      </p:sp>
      <p:sp>
        <p:nvSpPr>
          <p:cNvPr id="15" name="Rectangle 14"/>
          <p:cNvSpPr/>
          <p:nvPr/>
        </p:nvSpPr>
        <p:spPr>
          <a:xfrm>
            <a:off x="2380418" y="3125238"/>
            <a:ext cx="3649307" cy="646331"/>
          </a:xfrm>
          <a:prstGeom prst="rect">
            <a:avLst/>
          </a:prstGeom>
          <a:solidFill>
            <a:schemeClr val="accent6">
              <a:lumMod val="50000"/>
              <a:lumOff val="50000"/>
            </a:schemeClr>
          </a:solidFill>
        </p:spPr>
        <p:txBody>
          <a:bodyPr wrap="square" anchor="ctr">
            <a:spAutoFit/>
          </a:bodyPr>
          <a:lstStyle/>
          <a:p>
            <a:pPr algn="ctr">
              <a:lnSpc>
                <a:spcPct val="150000"/>
              </a:lnSpc>
            </a:pPr>
            <a:r>
              <a:rPr lang="en-US" sz="2400" dirty="0">
                <a:latin typeface="UGent Panno Text" panose="02000506040000040003" pitchFamily="2" charset="0"/>
                <a:cs typeface="Calibri Light" panose="020F0302020204030204" pitchFamily="34" charset="0"/>
              </a:rPr>
              <a:t>Massive Open Source Community</a:t>
            </a:r>
            <a:endParaRPr lang="en-US" sz="2000" dirty="0">
              <a:latin typeface="UGent Panno Text" panose="02000506040000040003" pitchFamily="2" charset="0"/>
              <a:cs typeface="Calibri Light" panose="020F0302020204030204" pitchFamily="34" charset="0"/>
            </a:endParaRPr>
          </a:p>
        </p:txBody>
      </p:sp>
    </p:spTree>
    <p:extLst>
      <p:ext uri="{BB962C8B-B14F-4D97-AF65-F5344CB8AC3E}">
        <p14:creationId xmlns:p14="http://schemas.microsoft.com/office/powerpoint/2010/main" val="129435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895" y="312916"/>
            <a:ext cx="2991745" cy="4676064"/>
          </a:xfrm>
          <a:prstGeom prst="rect">
            <a:avLst/>
          </a:prstGeom>
        </p:spPr>
      </p:pic>
      <p:sp>
        <p:nvSpPr>
          <p:cNvPr id="4" name="Slide Number Placeholder 3"/>
          <p:cNvSpPr>
            <a:spLocks noGrp="1"/>
          </p:cNvSpPr>
          <p:nvPr>
            <p:ph type="sldNum" idx="12"/>
          </p:nvPr>
        </p:nvSpPr>
        <p:spPr/>
        <p:txBody>
          <a:bodyPr/>
          <a:lstStyle/>
          <a:p>
            <a:pPr lvl="0"/>
            <a:fld id="{00000000-1234-1234-1234-123412341234}" type="slidenum">
              <a:rPr lang="en" smtClean="0">
                <a:latin typeface="UGent Panno Text" panose="02000506040000040003" pitchFamily="2" charset="0"/>
              </a:rPr>
              <a:pPr lvl="0"/>
              <a:t>8</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6" name="Shape 44" descr="uQu7T64e.jpg"/>
          <p:cNvPicPr preferRelativeResize="0"/>
          <p:nvPr/>
        </p:nvPicPr>
        <p:blipFill rotWithShape="1">
          <a:blip r:embed="rId4">
            <a:alphaModFix/>
          </a:blip>
          <a:srcRect t="31285" b="24762"/>
          <a:stretch/>
        </p:blipFill>
        <p:spPr>
          <a:xfrm>
            <a:off x="7239192" y="4510721"/>
            <a:ext cx="1104883" cy="478259"/>
          </a:xfrm>
          <a:prstGeom prst="rect">
            <a:avLst/>
          </a:prstGeom>
          <a:noFill/>
          <a:ln>
            <a:noFill/>
          </a:ln>
        </p:spPr>
      </p:pic>
      <p:pic>
        <p:nvPicPr>
          <p:cNvPr id="7" name="Shape 45" descr="logo_UGent200_EN_RGB_colour_2400dpi.png"/>
          <p:cNvPicPr preferRelativeResize="0"/>
          <p:nvPr/>
        </p:nvPicPr>
        <p:blipFill rotWithShape="1">
          <a:blip r:embed="rId5">
            <a:alphaModFix/>
          </a:blip>
          <a:srcRect l="16850" t="16972" r="22296" b="20857"/>
          <a:stretch/>
        </p:blipFill>
        <p:spPr>
          <a:xfrm>
            <a:off x="221975" y="4381864"/>
            <a:ext cx="718950" cy="607116"/>
          </a:xfrm>
          <a:prstGeom prst="rect">
            <a:avLst/>
          </a:prstGeom>
          <a:noFill/>
          <a:ln>
            <a:noFill/>
          </a:ln>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3" name="Rectangle 12"/>
          <p:cNvSpPr/>
          <p:nvPr/>
        </p:nvSpPr>
        <p:spPr>
          <a:xfrm>
            <a:off x="213519" y="96369"/>
            <a:ext cx="3690434"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Kubernetes Architecture</a:t>
            </a:r>
          </a:p>
        </p:txBody>
      </p:sp>
    </p:spTree>
    <p:extLst>
      <p:ext uri="{BB962C8B-B14F-4D97-AF65-F5344CB8AC3E}">
        <p14:creationId xmlns:p14="http://schemas.microsoft.com/office/powerpoint/2010/main" val="3124670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latin typeface="UGent Panno Text" panose="02000506040000040003" pitchFamily="2" charset="0"/>
              </a:rPr>
              <a:t>9</a:t>
            </a:fld>
            <a:r>
              <a:rPr lang="en" dirty="0" smtClean="0">
                <a:latin typeface="UGent Panno Text" panose="02000506040000040003" pitchFamily="2" charset="0"/>
              </a:rPr>
              <a:t>/25</a:t>
            </a:r>
            <a:endParaRPr lang="en" dirty="0">
              <a:latin typeface="UGent Panno Text" panose="02000506040000040003" pitchFamily="2" charset="0"/>
            </a:endParaRPr>
          </a:p>
        </p:txBody>
      </p:sp>
      <p:pic>
        <p:nvPicPr>
          <p:cNvPr id="8" name="Shape 44" descr="uQu7T64e.jpg"/>
          <p:cNvPicPr preferRelativeResize="0"/>
          <p:nvPr/>
        </p:nvPicPr>
        <p:blipFill rotWithShape="1">
          <a:blip r:embed="rId3">
            <a:alphaModFix/>
          </a:blip>
          <a:srcRect t="31285" b="24762"/>
          <a:stretch/>
        </p:blipFill>
        <p:spPr>
          <a:xfrm>
            <a:off x="7239192" y="4510721"/>
            <a:ext cx="1104883" cy="478259"/>
          </a:xfrm>
          <a:prstGeom prst="rect">
            <a:avLst/>
          </a:prstGeom>
          <a:noFill/>
          <a:ln>
            <a:noFill/>
          </a:ln>
        </p:spPr>
      </p:pic>
      <p:pic>
        <p:nvPicPr>
          <p:cNvPr id="9" name="Shape 45" descr="logo_UGent200_EN_RGB_colour_2400dpi.png"/>
          <p:cNvPicPr preferRelativeResize="0"/>
          <p:nvPr/>
        </p:nvPicPr>
        <p:blipFill rotWithShape="1">
          <a:blip r:embed="rId4">
            <a:alphaModFix/>
          </a:blip>
          <a:srcRect l="16850" t="16972" r="22296" b="20857"/>
          <a:stretch/>
        </p:blipFill>
        <p:spPr>
          <a:xfrm>
            <a:off x="221975" y="4381864"/>
            <a:ext cx="718950" cy="607116"/>
          </a:xfrm>
          <a:prstGeom prst="rect">
            <a:avLst/>
          </a:prstGeom>
          <a:noFill/>
          <a:ln>
            <a:no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31" y="4597907"/>
            <a:ext cx="1308690" cy="391073"/>
          </a:xfrm>
          <a:prstGeom prst="rect">
            <a:avLst/>
          </a:prstGeom>
        </p:spPr>
      </p:pic>
      <p:sp>
        <p:nvSpPr>
          <p:cNvPr id="11" name="Rectangle 10"/>
          <p:cNvSpPr/>
          <p:nvPr/>
        </p:nvSpPr>
        <p:spPr>
          <a:xfrm>
            <a:off x="137922" y="96369"/>
            <a:ext cx="1194558" cy="584775"/>
          </a:xfrm>
          <a:prstGeom prst="rect">
            <a:avLst/>
          </a:prstGeom>
        </p:spPr>
        <p:txBody>
          <a:bodyPr wrap="none">
            <a:spAutoFit/>
          </a:bodyPr>
          <a:lstStyle/>
          <a:p>
            <a:r>
              <a:rPr lang="en-US" sz="3200" dirty="0">
                <a:latin typeface="UGent Panno Text" panose="02000506040000040003" pitchFamily="2" charset="0"/>
                <a:cs typeface="Calibri Light" panose="020F0302020204030204" pitchFamily="34" charset="0"/>
              </a:rPr>
              <a:t>Outline</a:t>
            </a:r>
          </a:p>
        </p:txBody>
      </p:sp>
      <p:sp>
        <p:nvSpPr>
          <p:cNvPr id="13" name="Rectangle 12"/>
          <p:cNvSpPr/>
          <p:nvPr/>
        </p:nvSpPr>
        <p:spPr>
          <a:xfrm>
            <a:off x="137922" y="598259"/>
            <a:ext cx="8758105"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solidFill>
                  <a:schemeClr val="bg1">
                    <a:lumMod val="65000"/>
                  </a:schemeClr>
                </a:solidFill>
                <a:latin typeface="UGent Panno Text" panose="02000506040000040003" pitchFamily="2" charset="0"/>
                <a:cs typeface="Calibri Light" panose="020F0302020204030204" pitchFamily="34" charset="0"/>
              </a:rPr>
              <a:t>How can we deal with the massive growth of IoT?</a:t>
            </a:r>
          </a:p>
          <a:p>
            <a:pPr marL="342900" indent="-342900">
              <a:lnSpc>
                <a:spcPct val="150000"/>
              </a:lnSpc>
              <a:buFont typeface="Arial" panose="020B0604020202020204" pitchFamily="34" charset="0"/>
              <a:buChar char="•"/>
            </a:pPr>
            <a:r>
              <a:rPr lang="en-US" sz="2400" dirty="0">
                <a:solidFill>
                  <a:schemeClr val="tx1"/>
                </a:solidFill>
                <a:latin typeface="UGent Panno Text" panose="02000506040000040003" pitchFamily="2" charset="0"/>
                <a:cs typeface="Calibri Light" panose="020F0302020204030204" pitchFamily="34" charset="0"/>
              </a:rPr>
              <a:t>How can we improve </a:t>
            </a:r>
            <a:r>
              <a:rPr lang="en-US" sz="2400" dirty="0">
                <a:solidFill>
                  <a:srgbClr val="0070C0"/>
                </a:solidFill>
                <a:latin typeface="UGent Panno Text" panose="02000506040000040003" pitchFamily="2" charset="0"/>
                <a:cs typeface="Calibri Light" panose="020F0302020204030204" pitchFamily="34" charset="0"/>
              </a:rPr>
              <a:t>Kubernetes Scheduling</a:t>
            </a:r>
            <a:r>
              <a:rPr lang="en-US" sz="2400" dirty="0">
                <a:solidFill>
                  <a:schemeClr val="tx1"/>
                </a:solidFill>
                <a:latin typeface="UGent Panno Text" panose="02000506040000040003" pitchFamily="2" charset="0"/>
                <a:cs typeface="Calibri Light" panose="020F0302020204030204" pitchFamily="34" charset="0"/>
              </a:rPr>
              <a:t> Features?</a:t>
            </a:r>
          </a:p>
          <a:p>
            <a:pPr marL="342900" indent="-342900">
              <a:lnSpc>
                <a:spcPct val="150000"/>
              </a:lnSpc>
              <a:buFont typeface="Arial" panose="020B0604020202020204" pitchFamily="34" charset="0"/>
              <a:buChar char="•"/>
            </a:pPr>
            <a:r>
              <a:rPr lang="en-US" sz="2400" dirty="0">
                <a:solidFill>
                  <a:schemeClr val="bg1">
                    <a:lumMod val="65000"/>
                  </a:schemeClr>
                </a:solidFill>
                <a:latin typeface="UGent Panno Text" panose="02000506040000040003" pitchFamily="2" charset="0"/>
                <a:cs typeface="Calibri Light" panose="020F0302020204030204" pitchFamily="34" charset="0"/>
              </a:rPr>
              <a:t>How can we evaluate our approach?</a:t>
            </a:r>
          </a:p>
        </p:txBody>
      </p:sp>
    </p:spTree>
    <p:extLst>
      <p:ext uri="{BB962C8B-B14F-4D97-AF65-F5344CB8AC3E}">
        <p14:creationId xmlns:p14="http://schemas.microsoft.com/office/powerpoint/2010/main" val="4278985725"/>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6866</TotalTime>
  <Words>3325</Words>
  <Application>Microsoft Office PowerPoint</Application>
  <PresentationFormat>On-screen Show (16:9)</PresentationFormat>
  <Paragraphs>514</Paragraphs>
  <Slides>29</Slides>
  <Notes>25</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UGent Panno Text SemiBold</vt:lpstr>
      <vt:lpstr>Arial</vt:lpstr>
      <vt:lpstr>Calibri Light</vt:lpstr>
      <vt:lpstr>UGent Panno Text</vt:lpstr>
      <vt:lpstr>Calibri</vt:lpstr>
      <vt:lpstr>Wingdings</vt:lpstr>
      <vt:lpstr>Modern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 Framework for SFC Integrity in NFV Environments</dc:title>
  <dc:creator>Administrator</dc:creator>
  <cp:lastModifiedBy>IBCN</cp:lastModifiedBy>
  <cp:revision>792</cp:revision>
  <dcterms:modified xsi:type="dcterms:W3CDTF">2019-06-25T21:45:05Z</dcterms:modified>
</cp:coreProperties>
</file>